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26" r:id="rId3"/>
    <p:sldId id="327" r:id="rId4"/>
    <p:sldId id="328" r:id="rId5"/>
    <p:sldId id="329" r:id="rId6"/>
    <p:sldId id="340" r:id="rId7"/>
    <p:sldId id="336" r:id="rId8"/>
    <p:sldId id="337" r:id="rId9"/>
    <p:sldId id="338" r:id="rId10"/>
    <p:sldId id="335" r:id="rId11"/>
    <p:sldId id="341" r:id="rId12"/>
    <p:sldId id="275"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6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tan" initials="C" lastIdx="9" clrIdx="0">
    <p:extLst>
      <p:ext uri="{19B8F6BF-5375-455C-9EA6-DF929625EA0E}">
        <p15:presenceInfo xmlns:p15="http://schemas.microsoft.com/office/powerpoint/2012/main" userId="Chet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a:srgbClr val="5378A0"/>
    <a:srgbClr val="F27920"/>
    <a:srgbClr val="00B050"/>
    <a:srgbClr val="1781BF"/>
    <a:srgbClr val="F27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guide orient="horz" pos="1344"/>
        <p:guide pos="6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285955735541726E-2"/>
          <c:y val="4.1666666666666664E-2"/>
          <c:w val="0.97186971282042778"/>
          <c:h val="0.91666666666666663"/>
        </c:manualLayout>
      </c:layout>
      <c:barChart>
        <c:barDir val="col"/>
        <c:grouping val="stacked"/>
        <c:varyColors val="0"/>
        <c:ser>
          <c:idx val="0"/>
          <c:order val="0"/>
          <c:tx>
            <c:strRef>
              <c:f>Sheet1!$B$1</c:f>
              <c:strCache>
                <c:ptCount val="1"/>
                <c:pt idx="0">
                  <c:v>First Year Premium</c:v>
                </c:pt>
              </c:strCache>
            </c:strRef>
          </c:tx>
          <c:spPr>
            <a:solidFill>
              <a:srgbClr val="003974"/>
            </a:solidFill>
          </c:spPr>
          <c:invertIfNegative val="0"/>
          <c:dLbls>
            <c:numFmt formatCode="#,##0" sourceLinked="0"/>
            <c:spPr>
              <a:noFill/>
              <a:ln>
                <a:noFill/>
              </a:ln>
              <a:effectLst/>
            </c:spPr>
            <c:txPr>
              <a:bodyPr/>
              <a:lstStyle/>
              <a:p>
                <a:pPr>
                  <a:defRPr lang="en-IN"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Sheet1!$B$2:$B$21</c:f>
              <c:numCache>
                <c:formatCode>_(* #,##0_);_(* \(#,##0\);_(* "-"??_);_(@_)</c:formatCode>
                <c:ptCount val="20"/>
                <c:pt idx="0">
                  <c:v>0.16</c:v>
                </c:pt>
                <c:pt idx="1">
                  <c:v>39</c:v>
                </c:pt>
                <c:pt idx="2">
                  <c:v>68</c:v>
                </c:pt>
                <c:pt idx="3">
                  <c:v>137</c:v>
                </c:pt>
                <c:pt idx="4">
                  <c:v>233.19829999999999</c:v>
                </c:pt>
                <c:pt idx="5">
                  <c:v>471.23689999999999</c:v>
                </c:pt>
                <c:pt idx="6">
                  <c:v>911.82690000000002</c:v>
                </c:pt>
                <c:pt idx="7">
                  <c:v>1598.2204999999999</c:v>
                </c:pt>
                <c:pt idx="8">
                  <c:v>1842.6511</c:v>
                </c:pt>
                <c:pt idx="9">
                  <c:v>1849.5365000000002</c:v>
                </c:pt>
                <c:pt idx="10">
                  <c:v>2061.7595000000001</c:v>
                </c:pt>
                <c:pt idx="11">
                  <c:v>1902.1839</c:v>
                </c:pt>
                <c:pt idx="12">
                  <c:v>1898.6401999999998</c:v>
                </c:pt>
                <c:pt idx="13">
                  <c:v>2262.0532999999996</c:v>
                </c:pt>
                <c:pt idx="14">
                  <c:v>2572.9831000000004</c:v>
                </c:pt>
                <c:pt idx="15">
                  <c:v>2881.7115999999996</c:v>
                </c:pt>
                <c:pt idx="16">
                  <c:v>3666.3548999999994</c:v>
                </c:pt>
                <c:pt idx="17">
                  <c:v>4393</c:v>
                </c:pt>
                <c:pt idx="18" formatCode="General">
                  <c:v>5160</c:v>
                </c:pt>
                <c:pt idx="19" formatCode="General">
                  <c:v>5583</c:v>
                </c:pt>
              </c:numCache>
            </c:numRef>
          </c:val>
          <c:extLst>
            <c:ext xmlns:c16="http://schemas.microsoft.com/office/drawing/2014/chart" uri="{C3380CC4-5D6E-409C-BE32-E72D297353CC}">
              <c16:uniqueId val="{00000000-B665-4222-B4FB-976085FB7D04}"/>
            </c:ext>
          </c:extLst>
        </c:ser>
        <c:ser>
          <c:idx val="1"/>
          <c:order val="1"/>
          <c:tx>
            <c:strRef>
              <c:f>Sheet1!$C$1</c:f>
              <c:strCache>
                <c:ptCount val="1"/>
                <c:pt idx="0">
                  <c:v>Renewal Premium</c:v>
                </c:pt>
              </c:strCache>
            </c:strRef>
          </c:tx>
          <c:spPr>
            <a:solidFill>
              <a:srgbClr val="F27B21"/>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Sheet1!$C$2:$C$21</c:f>
              <c:numCache>
                <c:formatCode>General</c:formatCode>
                <c:ptCount val="20"/>
                <c:pt idx="0">
                  <c:v>0</c:v>
                </c:pt>
                <c:pt idx="1">
                  <c:v>0</c:v>
                </c:pt>
                <c:pt idx="2">
                  <c:v>29</c:v>
                </c:pt>
                <c:pt idx="3">
                  <c:v>78</c:v>
                </c:pt>
                <c:pt idx="4" formatCode="_(* #,##0_);_(* \(#,##0\);_(* &quot;-&quot;??_);_(@_)">
                  <c:v>179.80170000000001</c:v>
                </c:pt>
                <c:pt idx="5" formatCode="_(* #,##0_);_(* \(#,##0\);_(* &quot;-&quot;??_);_(@_)">
                  <c:v>316.76310000000001</c:v>
                </c:pt>
                <c:pt idx="6" formatCode="_(* #,##0_);_(* \(#,##0\);_(* &quot;-&quot;??_);_(@_)">
                  <c:v>588.17309999999998</c:v>
                </c:pt>
                <c:pt idx="7" formatCode="_(* #,##0_);_(* \(#,##0\);_(* &quot;-&quot;??_);_(@_)">
                  <c:v>1116.7795000000001</c:v>
                </c:pt>
                <c:pt idx="8" formatCode="_(* #,##0_);_(* \(#,##0\);_(* &quot;-&quot;??_);_(@_)">
                  <c:v>2014.3489</c:v>
                </c:pt>
                <c:pt idx="9" formatCode="_(* #,##0_);_(* \(#,##0\);_(* &quot;-&quot;??_);_(@_)">
                  <c:v>3011.4634999999998</c:v>
                </c:pt>
                <c:pt idx="10" formatCode="0">
                  <c:v>3751.2404999999999</c:v>
                </c:pt>
                <c:pt idx="11" formatCode="0">
                  <c:v>4488.8161</c:v>
                </c:pt>
                <c:pt idx="12" formatCode="0">
                  <c:v>4739.3598000000002</c:v>
                </c:pt>
                <c:pt idx="13" formatCode="0">
                  <c:v>5016.9467000000004</c:v>
                </c:pt>
                <c:pt idx="14" formatCode="0">
                  <c:v>5599.0168999999996</c:v>
                </c:pt>
                <c:pt idx="15" formatCode="_(* #,##0_);_(* \(#,##0\);_(* &quot;-&quot;??_);_(@_)">
                  <c:v>6334.4525999999996</c:v>
                </c:pt>
                <c:pt idx="16" formatCode="_(* #,##0_);_(* \(#,##0\);_(* &quot;-&quot;??_);_(@_)">
                  <c:v>7114.0474000000004</c:v>
                </c:pt>
                <c:pt idx="17" formatCode="_(* #,##0_);_(* \(#,##0\);_(* &quot;-&quot;??_);_(@_)">
                  <c:v>8108</c:v>
                </c:pt>
                <c:pt idx="18">
                  <c:v>9349</c:v>
                </c:pt>
                <c:pt idx="19">
                  <c:v>10600</c:v>
                </c:pt>
              </c:numCache>
            </c:numRef>
          </c:val>
          <c:extLst>
            <c:ext xmlns:c16="http://schemas.microsoft.com/office/drawing/2014/chart" uri="{C3380CC4-5D6E-409C-BE32-E72D297353CC}">
              <c16:uniqueId val="{00000001-B665-4222-B4FB-976085FB7D04}"/>
            </c:ext>
          </c:extLst>
        </c:ser>
        <c:dLbls>
          <c:showLegendKey val="0"/>
          <c:showVal val="0"/>
          <c:showCatName val="0"/>
          <c:showSerName val="0"/>
          <c:showPercent val="0"/>
          <c:showBubbleSize val="0"/>
        </c:dLbls>
        <c:gapWidth val="50"/>
        <c:overlap val="100"/>
        <c:axId val="215232896"/>
        <c:axId val="215234432"/>
      </c:barChart>
      <c:lineChart>
        <c:grouping val="standard"/>
        <c:varyColors val="0"/>
        <c:ser>
          <c:idx val="2"/>
          <c:order val="2"/>
          <c:tx>
            <c:strRef>
              <c:f>Sheet1!$D$1</c:f>
              <c:strCache>
                <c:ptCount val="1"/>
                <c:pt idx="0">
                  <c:v>Gross premium</c:v>
                </c:pt>
              </c:strCache>
            </c:strRef>
          </c:tx>
          <c:spPr>
            <a:ln>
              <a:noFill/>
            </a:ln>
          </c:spPr>
          <c:marker>
            <c:symbol val="none"/>
          </c:marker>
          <c:dLbls>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Sheet1!$D$2:$D$21</c:f>
              <c:numCache>
                <c:formatCode>General</c:formatCode>
                <c:ptCount val="20"/>
                <c:pt idx="0" formatCode="0">
                  <c:v>0.16</c:v>
                </c:pt>
                <c:pt idx="1">
                  <c:v>39</c:v>
                </c:pt>
                <c:pt idx="2">
                  <c:v>97</c:v>
                </c:pt>
                <c:pt idx="3">
                  <c:v>215</c:v>
                </c:pt>
                <c:pt idx="4">
                  <c:v>413</c:v>
                </c:pt>
                <c:pt idx="5">
                  <c:v>788</c:v>
                </c:pt>
                <c:pt idx="6">
                  <c:v>1500</c:v>
                </c:pt>
                <c:pt idx="7">
                  <c:v>2715</c:v>
                </c:pt>
                <c:pt idx="8">
                  <c:v>3857</c:v>
                </c:pt>
                <c:pt idx="9">
                  <c:v>4861</c:v>
                </c:pt>
                <c:pt idx="10">
                  <c:v>5813</c:v>
                </c:pt>
                <c:pt idx="11">
                  <c:v>6391</c:v>
                </c:pt>
                <c:pt idx="12">
                  <c:v>6638</c:v>
                </c:pt>
                <c:pt idx="13">
                  <c:v>7279</c:v>
                </c:pt>
                <c:pt idx="14">
                  <c:v>8172</c:v>
                </c:pt>
                <c:pt idx="15" formatCode="_(* #,##0_);_(* \(#,##0\);_(* &quot;-&quot;??_);_(@_)">
                  <c:v>9216.1641999999993</c:v>
                </c:pt>
                <c:pt idx="16" formatCode="_(* #,##0_);_(* \(#,##0\);_(* &quot;-&quot;??_);_(@_)">
                  <c:v>10780.4023</c:v>
                </c:pt>
                <c:pt idx="17" formatCode="_(* #,##0_);_(* \(#,##0\);_(* &quot;-&quot;??_);_(@_)">
                  <c:v>12501</c:v>
                </c:pt>
                <c:pt idx="18">
                  <c:v>14509</c:v>
                </c:pt>
                <c:pt idx="19">
                  <c:v>16184</c:v>
                </c:pt>
              </c:numCache>
            </c:numRef>
          </c:val>
          <c:smooth val="0"/>
          <c:extLst>
            <c:ext xmlns:c16="http://schemas.microsoft.com/office/drawing/2014/chart" uri="{C3380CC4-5D6E-409C-BE32-E72D297353CC}">
              <c16:uniqueId val="{00000002-B665-4222-B4FB-976085FB7D04}"/>
            </c:ext>
          </c:extLst>
        </c:ser>
        <c:dLbls>
          <c:showLegendKey val="0"/>
          <c:showVal val="0"/>
          <c:showCatName val="0"/>
          <c:showSerName val="0"/>
          <c:showPercent val="0"/>
          <c:showBubbleSize val="0"/>
        </c:dLbls>
        <c:marker val="1"/>
        <c:smooth val="0"/>
        <c:axId val="215232896"/>
        <c:axId val="215234432"/>
      </c:lineChart>
      <c:catAx>
        <c:axId val="215232896"/>
        <c:scaling>
          <c:orientation val="minMax"/>
        </c:scaling>
        <c:delete val="1"/>
        <c:axPos val="b"/>
        <c:numFmt formatCode="General" sourceLinked="1"/>
        <c:majorTickMark val="out"/>
        <c:minorTickMark val="none"/>
        <c:tickLblPos val="none"/>
        <c:crossAx val="215234432"/>
        <c:crosses val="autoZero"/>
        <c:auto val="1"/>
        <c:lblAlgn val="ctr"/>
        <c:lblOffset val="100"/>
        <c:noMultiLvlLbl val="0"/>
      </c:catAx>
      <c:valAx>
        <c:axId val="215234432"/>
        <c:scaling>
          <c:orientation val="minMax"/>
        </c:scaling>
        <c:delete val="1"/>
        <c:axPos val="l"/>
        <c:numFmt formatCode="_(* #,##0_);_(* \(#,##0\);_(* &quot;-&quot;??_);_(@_)" sourceLinked="1"/>
        <c:majorTickMark val="out"/>
        <c:minorTickMark val="none"/>
        <c:tickLblPos val="none"/>
        <c:crossAx val="215232896"/>
        <c:crosses val="autoZero"/>
        <c:crossBetween val="between"/>
      </c:valAx>
    </c:plotArea>
    <c:legend>
      <c:legendPos val="t"/>
      <c:legendEntry>
        <c:idx val="2"/>
        <c:delete val="1"/>
      </c:legendEntry>
      <c:layout>
        <c:manualLayout>
          <c:xMode val="edge"/>
          <c:yMode val="edge"/>
          <c:x val="9.306482613332407E-3"/>
          <c:y val="0.60227272727272729"/>
          <c:w val="0.3703531254521043"/>
          <c:h val="7.7664936769267473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990FF-23F7-4A2E-BDEE-48F227308FB5}" type="datetimeFigureOut">
              <a:rPr lang="en-IN" smtClean="0"/>
              <a:t>23-12-2021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70297-3264-4013-8DB3-88441F33291D}" type="slidenum">
              <a:rPr lang="en-IN" smtClean="0"/>
              <a:t>‹#›</a:t>
            </a:fld>
            <a:endParaRPr lang="en-IN"/>
          </a:p>
        </p:txBody>
      </p:sp>
    </p:spTree>
    <p:extLst>
      <p:ext uri="{BB962C8B-B14F-4D97-AF65-F5344CB8AC3E}">
        <p14:creationId xmlns:p14="http://schemas.microsoft.com/office/powerpoint/2010/main" val="346891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A7E3-01EA-4F88-AD9C-219BA3C7D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92823B7-AD2C-40D5-A532-F3D8854B9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D4504A2-282A-4BFE-BD95-689244F7B96C}"/>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5" name="Footer Placeholder 4">
            <a:extLst>
              <a:ext uri="{FF2B5EF4-FFF2-40B4-BE49-F238E27FC236}">
                <a16:creationId xmlns:a16="http://schemas.microsoft.com/office/drawing/2014/main" id="{075A2F40-A087-491B-AFAD-B19EC3C8E0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7AC0C0-9E5B-4EEC-91B8-65AF674928EF}"/>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80179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77B6-2ED1-4ADA-B895-A000C4EE8D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8ADFAC2-D81E-4088-BDB4-0457BFD1F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B04C7F-C393-40BC-BA75-13A11809533D}"/>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5" name="Footer Placeholder 4">
            <a:extLst>
              <a:ext uri="{FF2B5EF4-FFF2-40B4-BE49-F238E27FC236}">
                <a16:creationId xmlns:a16="http://schemas.microsoft.com/office/drawing/2014/main" id="{62B2E7C0-31EF-403A-BBE7-ACD063A084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32C283-BB3D-46F3-AA44-AA441A9875E5}"/>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274819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EE367-6E82-4CDC-B552-AED644A62A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012FAA4-9FDB-4660-A0C7-867407DB8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84DE38-9C29-41D0-9D98-2FD2C91CA399}"/>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5" name="Footer Placeholder 4">
            <a:extLst>
              <a:ext uri="{FF2B5EF4-FFF2-40B4-BE49-F238E27FC236}">
                <a16:creationId xmlns:a16="http://schemas.microsoft.com/office/drawing/2014/main" id="{E9E4D761-24A2-4BD1-A0BA-32BB79650D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EAB2AE-00ED-4A21-BB28-813F1DE4C156}"/>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286090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2">
    <p:spTree>
      <p:nvGrpSpPr>
        <p:cNvPr id="1" name=""/>
        <p:cNvGrpSpPr/>
        <p:nvPr/>
      </p:nvGrpSpPr>
      <p:grpSpPr>
        <a:xfrm>
          <a:off x="0" y="0"/>
          <a:ext cx="0" cy="0"/>
          <a:chOff x="0" y="0"/>
          <a:chExt cx="0" cy="0"/>
        </a:xfrm>
      </p:grpSpPr>
      <p:sp>
        <p:nvSpPr>
          <p:cNvPr id="12" name="Rectangle 11"/>
          <p:cNvSpPr/>
          <p:nvPr userDrawn="1"/>
        </p:nvSpPr>
        <p:spPr>
          <a:xfrm>
            <a:off x="0" y="6400800"/>
            <a:ext cx="12192000" cy="45720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3E03F26-D5DA-437F-93CD-B663A8D2A591}"/>
              </a:ext>
            </a:extLst>
          </p:cNvPr>
          <p:cNvSpPr>
            <a:spLocks noGrp="1"/>
          </p:cNvSpPr>
          <p:nvPr>
            <p:ph type="sldNum" sz="quarter" idx="12"/>
          </p:nvPr>
        </p:nvSpPr>
        <p:spPr>
          <a:xfrm>
            <a:off x="11565582" y="6379694"/>
            <a:ext cx="517236" cy="420255"/>
          </a:xfrm>
          <a:prstGeom prst="rect">
            <a:avLst/>
          </a:prstGeom>
        </p:spPr>
        <p:txBody>
          <a:bodyPr anchor="ctr"/>
          <a:lstStyle>
            <a:lvl1pPr algn="ctr">
              <a:defRPr sz="1400"/>
            </a:lvl1pPr>
          </a:lstStyle>
          <a:p>
            <a:pPr algn="ctr"/>
            <a:fld id="{EA61678C-9B28-499E-97B6-4BCA3A4DD5F0}" type="slidenum">
              <a:rPr lang="en-IN" smtClean="0"/>
              <a:pPr/>
              <a:t>‹#›</a:t>
            </a:fld>
            <a:endParaRPr lang="en-IN" dirty="0"/>
          </a:p>
        </p:txBody>
      </p:sp>
      <p:sp>
        <p:nvSpPr>
          <p:cNvPr id="8" name="Title 2">
            <a:extLst>
              <a:ext uri="{FF2B5EF4-FFF2-40B4-BE49-F238E27FC236}">
                <a16:creationId xmlns:a16="http://schemas.microsoft.com/office/drawing/2014/main" id="{25F22F6D-56B4-4F50-B702-87490A78A7C1}"/>
              </a:ext>
            </a:extLst>
          </p:cNvPr>
          <p:cNvSpPr>
            <a:spLocks noGrp="1"/>
          </p:cNvSpPr>
          <p:nvPr>
            <p:ph type="title"/>
          </p:nvPr>
        </p:nvSpPr>
        <p:spPr>
          <a:xfrm>
            <a:off x="68240" y="135274"/>
            <a:ext cx="8448675" cy="453480"/>
          </a:xfrm>
          <a:prstGeom prst="rect">
            <a:avLst/>
          </a:prstGeom>
        </p:spPr>
        <p:txBody>
          <a:bodyPr anchor="ctr"/>
          <a:lstStyle>
            <a:lvl1pPr>
              <a:defRPr sz="2000"/>
            </a:lvl1pPr>
          </a:lstStyle>
          <a:p>
            <a:endParaRPr lang="en-IN" dirty="0"/>
          </a:p>
        </p:txBody>
      </p:sp>
      <p:sp>
        <p:nvSpPr>
          <p:cNvPr id="9" name="Footer Placeholder 5">
            <a:extLst>
              <a:ext uri="{FF2B5EF4-FFF2-40B4-BE49-F238E27FC236}">
                <a16:creationId xmlns:a16="http://schemas.microsoft.com/office/drawing/2014/main" id="{19C7C370-A806-4D41-8E9E-E94229C699D7}"/>
              </a:ext>
            </a:extLst>
          </p:cNvPr>
          <p:cNvSpPr>
            <a:spLocks noGrp="1"/>
          </p:cNvSpPr>
          <p:nvPr>
            <p:ph type="ftr" sz="quarter" idx="11"/>
          </p:nvPr>
        </p:nvSpPr>
        <p:spPr>
          <a:xfrm>
            <a:off x="136833" y="6420638"/>
            <a:ext cx="11122570" cy="365125"/>
          </a:xfrm>
          <a:prstGeom prst="rect">
            <a:avLst/>
          </a:prstGeom>
        </p:spPr>
        <p:txBody>
          <a:bodyPr anchor="ctr"/>
          <a:lstStyle>
            <a:lvl1pPr algn="l">
              <a:defRPr sz="1200"/>
            </a:lvl1pPr>
          </a:lstStyle>
          <a:p>
            <a:endParaRPr lang="en-IN" sz="1200" dirty="0"/>
          </a:p>
        </p:txBody>
      </p:sp>
      <p:sp>
        <p:nvSpPr>
          <p:cNvPr id="11" name="Content Placeholder 4"/>
          <p:cNvSpPr>
            <a:spLocks noGrp="1"/>
          </p:cNvSpPr>
          <p:nvPr>
            <p:ph sz="quarter" idx="13" hasCustomPrompt="1"/>
          </p:nvPr>
        </p:nvSpPr>
        <p:spPr>
          <a:xfrm>
            <a:off x="133350" y="877888"/>
            <a:ext cx="11849384" cy="5413375"/>
          </a:xfrm>
          <a:prstGeom prst="rect">
            <a:avLst/>
          </a:prstGeom>
        </p:spPr>
        <p:txBody>
          <a:bodyPr/>
          <a:lstStyle>
            <a:lvl1pPr marL="457200" indent="-457200">
              <a:buFont typeface="Arial" panose="020B0604020202020204" pitchFamily="34" charset="0"/>
              <a:buChar char="•"/>
              <a:defRPr baseline="0">
                <a:latin typeface="+mj-lt"/>
              </a:defRPr>
            </a:lvl1pPr>
          </a:lstStyle>
          <a:p>
            <a:pPr lvl="0"/>
            <a:r>
              <a:rPr lang="en-US" dirty="0" smtClean="0"/>
              <a:t>Click to add content</a:t>
            </a:r>
          </a:p>
        </p:txBody>
      </p:sp>
      <p:pic>
        <p:nvPicPr>
          <p:cNvPr id="13" name="Picture 12">
            <a:extLst>
              <a:ext uri="{FF2B5EF4-FFF2-40B4-BE49-F238E27FC236}">
                <a16:creationId xmlns:a16="http://schemas.microsoft.com/office/drawing/2014/main" id="{3B7AD24E-448A-4CBE-87C7-60234E4E56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7923"/>
            <a:ext cx="10789920" cy="58393"/>
          </a:xfrm>
          <a:prstGeom prst="rect">
            <a:avLst/>
          </a:prstGeom>
        </p:spPr>
      </p:pic>
      <p:pic>
        <p:nvPicPr>
          <p:cNvPr id="14" name="Picture 13" descr="Text&#10;&#10;Description automatically generated">
            <a:extLst>
              <a:ext uri="{FF2B5EF4-FFF2-40B4-BE49-F238E27FC236}">
                <a16:creationId xmlns:a16="http://schemas.microsoft.com/office/drawing/2014/main" id="{06DEC481-021B-4323-86D2-89BE12551A9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7391"/>
          <a:stretch/>
        </p:blipFill>
        <p:spPr>
          <a:xfrm>
            <a:off x="10885617" y="-25933"/>
            <a:ext cx="1210470" cy="875949"/>
          </a:xfrm>
          <a:prstGeom prst="rect">
            <a:avLst/>
          </a:prstGeom>
        </p:spPr>
      </p:pic>
    </p:spTree>
    <p:extLst>
      <p:ext uri="{BB962C8B-B14F-4D97-AF65-F5344CB8AC3E}">
        <p14:creationId xmlns:p14="http://schemas.microsoft.com/office/powerpoint/2010/main" val="363720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FB9B-079C-454F-9670-A8589A99BD7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E7962E5-E7EC-478F-B562-435067A67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960948-9C8C-4414-9753-9376703CC3B3}"/>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5" name="Footer Placeholder 4">
            <a:extLst>
              <a:ext uri="{FF2B5EF4-FFF2-40B4-BE49-F238E27FC236}">
                <a16:creationId xmlns:a16="http://schemas.microsoft.com/office/drawing/2014/main" id="{A1251BC4-2AC5-41F7-8FF6-D33E4464C9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F21729-63EE-42AB-8570-2B6841A5E2B3}"/>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54366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2DA6-5170-4FA5-A2EA-E9A8E0307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B1760FD-DAB2-43DE-927A-D14E7EDEAF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35061-6940-44BA-BC05-99560E936589}"/>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5" name="Footer Placeholder 4">
            <a:extLst>
              <a:ext uri="{FF2B5EF4-FFF2-40B4-BE49-F238E27FC236}">
                <a16:creationId xmlns:a16="http://schemas.microsoft.com/office/drawing/2014/main" id="{6773CB8B-4B4D-4B3D-9B92-34E0013692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2F3EB1-D6AD-4D9F-9AB8-34D67E0019D3}"/>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170821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C3F2-B1A1-462D-9F77-B9801EA9E2C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674E44-0B21-4AB9-869C-A98BA4A99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79DC52C-F13B-4026-80EB-F6AE79A12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E26D300-9DA4-4B89-B6B8-CF6995DEABEB}"/>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6" name="Footer Placeholder 5">
            <a:extLst>
              <a:ext uri="{FF2B5EF4-FFF2-40B4-BE49-F238E27FC236}">
                <a16:creationId xmlns:a16="http://schemas.microsoft.com/office/drawing/2014/main" id="{9C29292C-D518-4890-8F9F-27C374C3FD5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15E969B-3423-4FC0-B69B-36CBD8D1441D}"/>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84052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4EDE-3BEE-4769-B487-AC7902C5534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197A08B-22EB-4797-A688-1AB9FC005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6CD685-1684-4389-BBAE-33F1FABA75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BBCA1A-29A5-4B89-A1E4-5BAE100A6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B190B-6A94-41DB-9F06-E53D7705B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51AC242-EFE0-444E-9B4E-FEAF1AD4F034}"/>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8" name="Footer Placeholder 7">
            <a:extLst>
              <a:ext uri="{FF2B5EF4-FFF2-40B4-BE49-F238E27FC236}">
                <a16:creationId xmlns:a16="http://schemas.microsoft.com/office/drawing/2014/main" id="{FB182954-5E8C-4035-9A0D-F9885607ACE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4E312B7-6E4D-4FB0-A164-42D8EB36BB14}"/>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47896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B2E7-5221-4259-9052-9042CD5CF04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82D1E3-532A-4398-82B3-8C1B9214EBD1}"/>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4" name="Footer Placeholder 3">
            <a:extLst>
              <a:ext uri="{FF2B5EF4-FFF2-40B4-BE49-F238E27FC236}">
                <a16:creationId xmlns:a16="http://schemas.microsoft.com/office/drawing/2014/main" id="{33D0E71D-26C3-4401-BF27-5AEC21571C0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B03BB97-AC52-45B6-9A0D-FD2651E53FC2}"/>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17768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380B8-DD33-4E0D-B19E-1C5671027094}"/>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3" name="Footer Placeholder 2">
            <a:extLst>
              <a:ext uri="{FF2B5EF4-FFF2-40B4-BE49-F238E27FC236}">
                <a16:creationId xmlns:a16="http://schemas.microsoft.com/office/drawing/2014/main" id="{4C04F40F-D62E-4B1B-8F51-71BCF1F1884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57502EA-95EA-4FAB-8075-85C964945871}"/>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161104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1C20-8E90-4E19-81B7-FFC8710A9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D6E6BD3-65DF-4516-9950-1DCF5B4E35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17D0D05-5F95-4B22-ABF7-115A665B5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AEA6E-D1C3-4384-BE12-1E7266C2790D}"/>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6" name="Footer Placeholder 5">
            <a:extLst>
              <a:ext uri="{FF2B5EF4-FFF2-40B4-BE49-F238E27FC236}">
                <a16:creationId xmlns:a16="http://schemas.microsoft.com/office/drawing/2014/main" id="{A2EF8ADD-95B5-4BB5-ABCF-83CD80D9FE2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49EA092-8CC8-453E-B0C8-242B76865C2F}"/>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367117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C07D-C7D0-4534-9A33-942CAE943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CB3745-2E2F-497C-A45E-763B2ADDC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A4472A5-FABE-4829-BF9B-4F2EEC25F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6534A-1B3D-427C-B4DE-FA0F9D06E92D}"/>
              </a:ext>
            </a:extLst>
          </p:cNvPr>
          <p:cNvSpPr>
            <a:spLocks noGrp="1"/>
          </p:cNvSpPr>
          <p:nvPr>
            <p:ph type="dt" sz="half" idx="10"/>
          </p:nvPr>
        </p:nvSpPr>
        <p:spPr/>
        <p:txBody>
          <a:bodyPr/>
          <a:lstStyle/>
          <a:p>
            <a:fld id="{0DF13F11-ACF1-467A-A520-F30C70204685}" type="datetimeFigureOut">
              <a:rPr lang="en-IN" smtClean="0"/>
              <a:t>23-12-2021</a:t>
            </a:fld>
            <a:endParaRPr lang="en-IN"/>
          </a:p>
        </p:txBody>
      </p:sp>
      <p:sp>
        <p:nvSpPr>
          <p:cNvPr id="6" name="Footer Placeholder 5">
            <a:extLst>
              <a:ext uri="{FF2B5EF4-FFF2-40B4-BE49-F238E27FC236}">
                <a16:creationId xmlns:a16="http://schemas.microsoft.com/office/drawing/2014/main" id="{90CB11F3-C9F2-4E4A-8DC4-A1B14D5E21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60023B-D20C-4452-802F-4A2FE5358927}"/>
              </a:ext>
            </a:extLst>
          </p:cNvPr>
          <p:cNvSpPr>
            <a:spLocks noGrp="1"/>
          </p:cNvSpPr>
          <p:nvPr>
            <p:ph type="sldNum" sz="quarter" idx="12"/>
          </p:nvPr>
        </p:nvSpPr>
        <p:spPr/>
        <p:txBody>
          <a:bodyPr/>
          <a:lstStyle/>
          <a:p>
            <a:fld id="{19CE77F3-04F9-4056-993F-D224D674736E}" type="slidenum">
              <a:rPr lang="en-IN" smtClean="0"/>
              <a:t>‹#›</a:t>
            </a:fld>
            <a:endParaRPr lang="en-IN"/>
          </a:p>
        </p:txBody>
      </p:sp>
    </p:spTree>
    <p:extLst>
      <p:ext uri="{BB962C8B-B14F-4D97-AF65-F5344CB8AC3E}">
        <p14:creationId xmlns:p14="http://schemas.microsoft.com/office/powerpoint/2010/main" val="363824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B566C-C57B-41CB-8CB9-4A552B833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A98755-F205-4381-ABA3-6FB3928B2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E33426-FF7B-42DF-8EB9-B740B8457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13F11-ACF1-467A-A520-F30C70204685}" type="datetimeFigureOut">
              <a:rPr lang="en-IN" smtClean="0"/>
              <a:t>23-12-2021</a:t>
            </a:fld>
            <a:endParaRPr lang="en-IN"/>
          </a:p>
        </p:txBody>
      </p:sp>
      <p:sp>
        <p:nvSpPr>
          <p:cNvPr id="5" name="Footer Placeholder 4">
            <a:extLst>
              <a:ext uri="{FF2B5EF4-FFF2-40B4-BE49-F238E27FC236}">
                <a16:creationId xmlns:a16="http://schemas.microsoft.com/office/drawing/2014/main" id="{5D4A0E2D-33FC-40BE-A8EF-CE1EA8B34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B34AAC2-E7E1-4DBC-842E-B350536D7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E77F3-04F9-4056-993F-D224D674736E}" type="slidenum">
              <a:rPr lang="en-IN" smtClean="0"/>
              <a:t>‹#›</a:t>
            </a:fld>
            <a:endParaRPr lang="en-IN"/>
          </a:p>
        </p:txBody>
      </p:sp>
    </p:spTree>
    <p:extLst>
      <p:ext uri="{BB962C8B-B14F-4D97-AF65-F5344CB8AC3E}">
        <p14:creationId xmlns:p14="http://schemas.microsoft.com/office/powerpoint/2010/main" val="141091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mailto:krishnakumar.sevani@maxlifeinsurance.co" TargetMode="External"/><Relationship Id="rId3" Type="http://schemas.openxmlformats.org/officeDocument/2006/relationships/image" Target="../media/image31.png"/><Relationship Id="rId7" Type="http://schemas.openxmlformats.org/officeDocument/2006/relationships/hyperlink" Target="mailto:siddharth.Sukhdial@maxlifeinsurance.com"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18.png"/><Relationship Id="rId3" Type="http://schemas.openxmlformats.org/officeDocument/2006/relationships/tags" Target="../tags/tag3.xml"/><Relationship Id="rId21" Type="http://schemas.openxmlformats.org/officeDocument/2006/relationships/slideLayout" Target="../slideLayouts/slideLayout7.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chart" Target="../charts/char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7.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6.png"/><Relationship Id="rId27"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F507CBCC-0AE3-4641-B14A-CAE6DEA4A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453" cy="6858000"/>
          </a:xfrm>
          <a:prstGeom prst="rect">
            <a:avLst/>
          </a:prstGeom>
        </p:spPr>
      </p:pic>
      <p:sp>
        <p:nvSpPr>
          <p:cNvPr id="6" name="TextBox 5">
            <a:extLst>
              <a:ext uri="{FF2B5EF4-FFF2-40B4-BE49-F238E27FC236}">
                <a16:creationId xmlns:a16="http://schemas.microsoft.com/office/drawing/2014/main" id="{F76EA7D4-4E8A-4002-B7EA-030B362C85C8}"/>
              </a:ext>
            </a:extLst>
          </p:cNvPr>
          <p:cNvSpPr txBox="1"/>
          <p:nvPr/>
        </p:nvSpPr>
        <p:spPr>
          <a:xfrm>
            <a:off x="339634" y="1981616"/>
            <a:ext cx="8595359" cy="523220"/>
          </a:xfrm>
          <a:prstGeom prst="rect">
            <a:avLst/>
          </a:prstGeom>
          <a:noFill/>
        </p:spPr>
        <p:txBody>
          <a:bodyPr wrap="square">
            <a:spAutoFit/>
          </a:bodyPr>
          <a:lstStyle/>
          <a:p>
            <a:r>
              <a:rPr lang="en-IN" sz="2800" b="1" spc="200" dirty="0" smtClean="0">
                <a:solidFill>
                  <a:srgbClr val="003974"/>
                </a:solidFill>
                <a:effectLst/>
                <a:latin typeface="Calibri" panose="020F0502020204030204" pitchFamily="34" charset="0"/>
                <a:ea typeface="Calibri" panose="020F0502020204030204" pitchFamily="34" charset="0"/>
              </a:rPr>
              <a:t>Max Life Guaranteed Lifetime Income Plan - GLIP</a:t>
            </a:r>
            <a:endParaRPr lang="en-IN" sz="2800" b="1" spc="200" dirty="0">
              <a:solidFill>
                <a:srgbClr val="003974"/>
              </a:solidFill>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EC01FA8F-4529-4824-9447-8ECDD9AF5AF5}"/>
              </a:ext>
            </a:extLst>
          </p:cNvPr>
          <p:cNvSpPr txBox="1"/>
          <p:nvPr/>
        </p:nvSpPr>
        <p:spPr>
          <a:xfrm>
            <a:off x="339635" y="3281859"/>
            <a:ext cx="6831874" cy="800219"/>
          </a:xfrm>
          <a:prstGeom prst="rect">
            <a:avLst/>
          </a:prstGeom>
          <a:noFill/>
        </p:spPr>
        <p:txBody>
          <a:bodyPr wrap="square">
            <a:spAutoFit/>
          </a:bodyPr>
          <a:lstStyle/>
          <a:p>
            <a:pPr algn="ctr"/>
            <a:r>
              <a:rPr lang="en-IN" sz="1400" b="1" spc="200" dirty="0">
                <a:solidFill>
                  <a:srgbClr val="003974"/>
                </a:solidFill>
                <a:effectLst/>
                <a:latin typeface="Calibri" panose="020F0502020204030204" pitchFamily="34" charset="0"/>
                <a:ea typeface="Calibri" panose="020F0502020204030204" pitchFamily="34" charset="0"/>
              </a:rPr>
              <a:t>A MAX LIFE INSURANCE </a:t>
            </a:r>
            <a:r>
              <a:rPr lang="en-IN" sz="1400" b="1" spc="200" dirty="0" smtClean="0">
                <a:solidFill>
                  <a:srgbClr val="003974"/>
                </a:solidFill>
                <a:latin typeface="Calibri" panose="020F0502020204030204" pitchFamily="34" charset="0"/>
                <a:ea typeface="Calibri" panose="020F0502020204030204" pitchFamily="34" charset="0"/>
              </a:rPr>
              <a:t>ANNUITY </a:t>
            </a:r>
            <a:r>
              <a:rPr lang="en-IN" sz="1400" b="1" spc="200" dirty="0" smtClean="0">
                <a:solidFill>
                  <a:srgbClr val="003974"/>
                </a:solidFill>
                <a:effectLst/>
                <a:latin typeface="Calibri" panose="020F0502020204030204" pitchFamily="34" charset="0"/>
                <a:ea typeface="Calibri" panose="020F0502020204030204" pitchFamily="34" charset="0"/>
              </a:rPr>
              <a:t>PROPOSITION FOR EMPLOYEES OF </a:t>
            </a:r>
            <a:r>
              <a:rPr lang="en-IN" sz="3200" b="1" spc="200" dirty="0" smtClean="0">
                <a:solidFill>
                  <a:srgbClr val="003974"/>
                </a:solidFill>
                <a:latin typeface="Calibri" panose="020F0502020204030204" pitchFamily="34" charset="0"/>
                <a:ea typeface="Calibri" panose="020F0502020204030204" pitchFamily="34" charset="0"/>
              </a:rPr>
              <a:t>STEEL </a:t>
            </a:r>
            <a:r>
              <a:rPr lang="en-IN" sz="3200" b="1" spc="200" dirty="0" smtClean="0">
                <a:solidFill>
                  <a:srgbClr val="003974"/>
                </a:solidFill>
                <a:latin typeface="Calibri" panose="020F0502020204030204" pitchFamily="34" charset="0"/>
                <a:ea typeface="Calibri" panose="020F0502020204030204" pitchFamily="34" charset="0"/>
              </a:rPr>
              <a:t>AUTHORITY OF INDIA LTD.</a:t>
            </a:r>
            <a:endParaRPr lang="en-IN" sz="3200" b="1" spc="200" dirty="0">
              <a:solidFill>
                <a:srgbClr val="003974"/>
              </a:solidFill>
              <a:effectLst/>
              <a:latin typeface="Calibri" panose="020F0502020204030204" pitchFamily="34" charset="0"/>
              <a:ea typeface="Calibri" panose="020F0502020204030204" pitchFamily="34" charset="0"/>
            </a:endParaRPr>
          </a:p>
        </p:txBody>
      </p:sp>
      <p:pic>
        <p:nvPicPr>
          <p:cNvPr id="9" name="Picture 8" descr="Logo&#10;&#10;Description automatically generated">
            <a:extLst>
              <a:ext uri="{FF2B5EF4-FFF2-40B4-BE49-F238E27FC236}">
                <a16:creationId xmlns:a16="http://schemas.microsoft.com/office/drawing/2014/main" id="{8B69EB29-5A0A-4CE2-9F3A-F97338D9E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pic>
        <p:nvPicPr>
          <p:cNvPr id="11" name="Picture 10" descr="Text&#10;&#10;Description automatically generated">
            <a:extLst>
              <a:ext uri="{FF2B5EF4-FFF2-40B4-BE49-F238E27FC236}">
                <a16:creationId xmlns:a16="http://schemas.microsoft.com/office/drawing/2014/main" id="{45AB39A5-7D48-4B34-9AE8-41FF4277B8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pic>
        <p:nvPicPr>
          <p:cNvPr id="10" name="Picture 9" descr="Text&#10;&#10;Description automatically generated">
            <a:extLst>
              <a:ext uri="{FF2B5EF4-FFF2-40B4-BE49-F238E27FC236}">
                <a16:creationId xmlns:a16="http://schemas.microsoft.com/office/drawing/2014/main" id="{839D995C-A4AE-4C0F-96C3-5F1E8B4F7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91" y="4514000"/>
            <a:ext cx="1826090" cy="1241896"/>
          </a:xfrm>
          <a:prstGeom prst="rect">
            <a:avLst/>
          </a:prstGeom>
        </p:spPr>
      </p:pic>
    </p:spTree>
    <p:extLst>
      <p:ext uri="{BB962C8B-B14F-4D97-AF65-F5344CB8AC3E}">
        <p14:creationId xmlns:p14="http://schemas.microsoft.com/office/powerpoint/2010/main" val="1399711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115" y="147678"/>
            <a:ext cx="8448675" cy="453480"/>
          </a:xfrm>
          <a:solidFill>
            <a:srgbClr val="5378A0"/>
          </a:solidFill>
        </p:spPr>
        <p:txBody>
          <a:bodyPr>
            <a:normAutofit/>
          </a:bodyPr>
          <a:lstStyle/>
          <a:p>
            <a:pPr algn="ctr"/>
            <a:r>
              <a:rPr lang="en-US" sz="2400" b="1" dirty="0" smtClean="0">
                <a:solidFill>
                  <a:schemeClr val="bg1"/>
                </a:solidFill>
                <a:latin typeface="+mn-lt"/>
              </a:rPr>
              <a:t>IMMEDIATE ANNUITY </a:t>
            </a:r>
            <a:r>
              <a:rPr lang="en-US" sz="2400" b="1" dirty="0" smtClean="0">
                <a:solidFill>
                  <a:schemeClr val="bg1"/>
                </a:solidFill>
                <a:latin typeface="+mn-lt"/>
              </a:rPr>
              <a:t>RATE - MALE</a:t>
            </a:r>
            <a:endParaRPr lang="en-US" sz="2400" b="1" dirty="0">
              <a:solidFill>
                <a:schemeClr val="bg1"/>
              </a:solidFill>
              <a:latin typeface="+mn-lt"/>
            </a:endParaRPr>
          </a:p>
        </p:txBody>
      </p:sp>
      <p:pic>
        <p:nvPicPr>
          <p:cNvPr id="4" name="Picture 3" descr="Logo&#10;&#10;Description automatically generated">
            <a:extLst>
              <a:ext uri="{FF2B5EF4-FFF2-40B4-BE49-F238E27FC236}">
                <a16:creationId xmlns:a16="http://schemas.microsoft.com/office/drawing/2014/main" id="{48AB8B9D-4369-46A6-90F8-39E4CB125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57" y="-848"/>
            <a:ext cx="2002872" cy="1400157"/>
          </a:xfrm>
          <a:prstGeom prst="rect">
            <a:avLst/>
          </a:prstGeom>
        </p:spPr>
      </p:pic>
      <p:sp>
        <p:nvSpPr>
          <p:cNvPr id="5" name="TextBox 4"/>
          <p:cNvSpPr txBox="1"/>
          <p:nvPr/>
        </p:nvSpPr>
        <p:spPr>
          <a:xfrm>
            <a:off x="143687" y="5721528"/>
            <a:ext cx="1021515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Rates </a:t>
            </a:r>
            <a:r>
              <a:rPr lang="en-US" dirty="0" smtClean="0"/>
              <a:t>are for single life </a:t>
            </a:r>
            <a:r>
              <a:rPr lang="en-US" dirty="0" smtClean="0"/>
              <a:t>annuity </a:t>
            </a:r>
            <a:r>
              <a:rPr lang="en-US" dirty="0" smtClean="0"/>
              <a:t>with return of purchase price at age 60 and spouse age at </a:t>
            </a:r>
            <a:r>
              <a:rPr lang="en-US" dirty="0" smtClean="0"/>
              <a:t>57</a:t>
            </a:r>
          </a:p>
          <a:p>
            <a:pPr marL="285750" indent="-285750">
              <a:buFont typeface="Arial" panose="020B0604020202020204" pitchFamily="34" charset="0"/>
              <a:buChar char="•"/>
            </a:pPr>
            <a:r>
              <a:rPr lang="en-US" dirty="0" smtClean="0"/>
              <a:t>These rates are as on 23</a:t>
            </a:r>
            <a:r>
              <a:rPr lang="en-US" baseline="30000" dirty="0" smtClean="0"/>
              <a:t>rd</a:t>
            </a:r>
            <a:r>
              <a:rPr lang="en-US" dirty="0" smtClean="0"/>
              <a:t> December, 2021. Please visit annuity calculator for exact rates</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2659527533"/>
              </p:ext>
            </p:extLst>
          </p:nvPr>
        </p:nvGraphicFramePr>
        <p:xfrm>
          <a:off x="357938" y="1375193"/>
          <a:ext cx="10951746" cy="4137335"/>
        </p:xfrm>
        <a:graphic>
          <a:graphicData uri="http://schemas.openxmlformats.org/drawingml/2006/table">
            <a:tbl>
              <a:tblPr firstRow="1" bandRow="1">
                <a:tableStyleId>{5C22544A-7EE6-4342-B048-85BDC9FD1C3A}</a:tableStyleId>
              </a:tblPr>
              <a:tblGrid>
                <a:gridCol w="6764757">
                  <a:extLst>
                    <a:ext uri="{9D8B030D-6E8A-4147-A177-3AD203B41FA5}">
                      <a16:colId xmlns:a16="http://schemas.microsoft.com/office/drawing/2014/main" val="1001821701"/>
                    </a:ext>
                  </a:extLst>
                </a:gridCol>
                <a:gridCol w="2679031">
                  <a:extLst>
                    <a:ext uri="{9D8B030D-6E8A-4147-A177-3AD203B41FA5}">
                      <a16:colId xmlns:a16="http://schemas.microsoft.com/office/drawing/2014/main" val="3215608534"/>
                    </a:ext>
                  </a:extLst>
                </a:gridCol>
                <a:gridCol w="1507958">
                  <a:extLst>
                    <a:ext uri="{9D8B030D-6E8A-4147-A177-3AD203B41FA5}">
                      <a16:colId xmlns:a16="http://schemas.microsoft.com/office/drawing/2014/main" val="54109148"/>
                    </a:ext>
                  </a:extLst>
                </a:gridCol>
              </a:tblGrid>
              <a:tr h="827467">
                <a:tc>
                  <a:txBody>
                    <a:bodyPr/>
                    <a:lstStyle/>
                    <a:p>
                      <a:pPr algn="ctr" fontAlgn="b"/>
                      <a:r>
                        <a:rPr lang="en-US" sz="2000" b="1" i="0" u="none" strike="noStrike" dirty="0">
                          <a:solidFill>
                            <a:srgbClr val="FFFFFF"/>
                          </a:solidFill>
                          <a:effectLst/>
                          <a:latin typeface="Calibri" panose="020F0502020204030204" pitchFamily="34" charset="0"/>
                        </a:rPr>
                        <a:t>Annuity Type</a:t>
                      </a:r>
                    </a:p>
                  </a:txBody>
                  <a:tcPr marL="9525" marR="9525" marT="9525" marB="0" anchor="b"/>
                </a:tc>
                <a:tc>
                  <a:txBody>
                    <a:bodyPr/>
                    <a:lstStyle/>
                    <a:p>
                      <a:pPr algn="ctr" fontAlgn="b"/>
                      <a:r>
                        <a:rPr lang="en-US" sz="2000" b="1" i="0" u="none" strike="noStrike">
                          <a:solidFill>
                            <a:srgbClr val="FFFFFF"/>
                          </a:solidFill>
                          <a:effectLst/>
                          <a:latin typeface="Calibri" panose="020F0502020204030204" pitchFamily="34" charset="0"/>
                        </a:rPr>
                        <a:t>Purchase Price</a:t>
                      </a:r>
                    </a:p>
                  </a:txBody>
                  <a:tcPr marL="9525" marR="9525" marT="9525" marB="0" anchor="b"/>
                </a:tc>
                <a:tc>
                  <a:txBody>
                    <a:bodyPr/>
                    <a:lstStyle/>
                    <a:p>
                      <a:pPr algn="ctr" fontAlgn="b"/>
                      <a:r>
                        <a:rPr lang="en-US" sz="2000" b="1" i="0" u="none" strike="noStrike" dirty="0" smtClean="0">
                          <a:solidFill>
                            <a:srgbClr val="FFFFFF"/>
                          </a:solidFill>
                          <a:effectLst/>
                          <a:latin typeface="Calibri" panose="020F0502020204030204" pitchFamily="34" charset="0"/>
                        </a:rPr>
                        <a:t>Rate</a:t>
                      </a:r>
                      <a:endParaRPr lang="en-US" sz="20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578796"/>
                  </a:ext>
                </a:extLst>
              </a:tr>
              <a:tr h="827467">
                <a:tc>
                  <a:txBody>
                    <a:bodyPr/>
                    <a:lstStyle/>
                    <a:p>
                      <a:pPr algn="ctr" fontAlgn="b"/>
                      <a:r>
                        <a:rPr lang="en-US" sz="1800" b="1" i="0" u="none" strike="noStrike" dirty="0">
                          <a:solidFill>
                            <a:srgbClr val="000000"/>
                          </a:solidFill>
                          <a:effectLst/>
                          <a:latin typeface="Calibri" panose="020F0502020204030204" pitchFamily="34" charset="0"/>
                        </a:rPr>
                        <a:t>Single Immediate Annuity For Life with</a:t>
                      </a:r>
                      <a:r>
                        <a:rPr lang="en-US" sz="1800" b="1" i="0" u="sng" strike="noStrike" dirty="0">
                          <a:solidFill>
                            <a:srgbClr val="000000"/>
                          </a:solidFill>
                          <a:effectLst/>
                          <a:latin typeface="Calibri" panose="020F0502020204030204" pitchFamily="34" charset="0"/>
                        </a:rPr>
                        <a:t> ROPP </a:t>
                      </a:r>
                      <a:r>
                        <a:rPr lang="en-US" sz="1800" b="1" i="0" u="none" strike="noStrike" dirty="0">
                          <a:solidFill>
                            <a:srgbClr val="000000"/>
                          </a:solidFill>
                          <a:effectLst/>
                          <a:latin typeface="Calibri" panose="020F0502020204030204" pitchFamily="34" charset="0"/>
                        </a:rPr>
                        <a:t>for Male (Annual Mode)</a:t>
                      </a:r>
                    </a:p>
                  </a:txBody>
                  <a:tcPr marL="9525" marR="9525" marT="9525" marB="0" anchor="b"/>
                </a:tc>
                <a:tc>
                  <a:txBody>
                    <a:bodyPr/>
                    <a:lstStyle/>
                    <a:p>
                      <a:pPr algn="ctr" fontAlgn="b"/>
                      <a:r>
                        <a:rPr lang="en-US" sz="1800" b="1" i="0" u="none" strike="noStrike">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6.28%</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387345"/>
                  </a:ext>
                </a:extLst>
              </a:tr>
              <a:tr h="827467">
                <a:tc>
                  <a:txBody>
                    <a:bodyPr/>
                    <a:lstStyle/>
                    <a:p>
                      <a:pPr algn="ctr" fontAlgn="b"/>
                      <a:r>
                        <a:rPr lang="en-US" sz="1800" b="1" i="0" u="none" strike="noStrike" dirty="0">
                          <a:solidFill>
                            <a:srgbClr val="000000"/>
                          </a:solidFill>
                          <a:effectLst/>
                          <a:latin typeface="Calibri" panose="020F0502020204030204" pitchFamily="34" charset="0"/>
                        </a:rPr>
                        <a:t>Joint Immediate Annuity For Life with ROPP for Male (Annual Mode)</a:t>
                      </a:r>
                    </a:p>
                  </a:txBody>
                  <a:tcPr marL="9525" marR="9525" marT="9525" marB="0" anchor="b"/>
                </a:tc>
                <a:tc>
                  <a:txBody>
                    <a:bodyPr/>
                    <a:lstStyle/>
                    <a:p>
                      <a:pPr algn="ctr" fontAlgn="b"/>
                      <a:r>
                        <a:rPr lang="en-US" sz="1800" b="1" i="0" u="none" strike="noStrike" dirty="0">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6.26%</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797266"/>
                  </a:ext>
                </a:extLst>
              </a:tr>
              <a:tr h="827467">
                <a:tc>
                  <a:txBody>
                    <a:bodyPr/>
                    <a:lstStyle/>
                    <a:p>
                      <a:pPr algn="ctr" fontAlgn="b"/>
                      <a:r>
                        <a:rPr lang="en-US" sz="1800" b="1" i="0" u="none" strike="noStrike" dirty="0">
                          <a:solidFill>
                            <a:srgbClr val="000000"/>
                          </a:solidFill>
                          <a:effectLst/>
                          <a:latin typeface="Calibri" panose="020F0502020204030204" pitchFamily="34" charset="0"/>
                        </a:rPr>
                        <a:t>Single Immediate Annuity For Life w/o ROPP for Male (Annual Mode)</a:t>
                      </a:r>
                    </a:p>
                  </a:txBody>
                  <a:tcPr marL="9525" marR="9525" marT="9525" marB="0" anchor="b"/>
                </a:tc>
                <a:tc>
                  <a:txBody>
                    <a:bodyPr/>
                    <a:lstStyle/>
                    <a:p>
                      <a:pPr algn="ctr" fontAlgn="b"/>
                      <a:r>
                        <a:rPr lang="en-US" sz="1800" b="1" i="0" u="none" strike="noStrike" dirty="0">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8.07%</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1214117"/>
                  </a:ext>
                </a:extLst>
              </a:tr>
              <a:tr h="827467">
                <a:tc>
                  <a:txBody>
                    <a:bodyPr/>
                    <a:lstStyle/>
                    <a:p>
                      <a:pPr algn="ctr" fontAlgn="b"/>
                      <a:r>
                        <a:rPr lang="en-US" sz="1800" b="1" i="0" u="none" strike="noStrike">
                          <a:solidFill>
                            <a:srgbClr val="000000"/>
                          </a:solidFill>
                          <a:effectLst/>
                          <a:latin typeface="Calibri" panose="020F0502020204030204" pitchFamily="34" charset="0"/>
                        </a:rPr>
                        <a:t>Joint Immediate Annuity For Life w/o ROPP for Male (Annual Mode)</a:t>
                      </a:r>
                    </a:p>
                  </a:txBody>
                  <a:tcPr marL="9525" marR="9525" marT="9525" marB="0" anchor="b"/>
                </a:tc>
                <a:tc>
                  <a:txBody>
                    <a:bodyPr/>
                    <a:lstStyle/>
                    <a:p>
                      <a:pPr algn="ctr" fontAlgn="b"/>
                      <a:r>
                        <a:rPr lang="en-US" sz="1800" b="1" i="0" u="none" strike="noStrike" dirty="0">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7.11%</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393308"/>
                  </a:ext>
                </a:extLst>
              </a:tr>
            </a:tbl>
          </a:graphicData>
        </a:graphic>
      </p:graphicFrame>
    </p:spTree>
    <p:extLst>
      <p:ext uri="{BB962C8B-B14F-4D97-AF65-F5344CB8AC3E}">
        <p14:creationId xmlns:p14="http://schemas.microsoft.com/office/powerpoint/2010/main" val="2725866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115" y="147678"/>
            <a:ext cx="8448675" cy="453480"/>
          </a:xfrm>
          <a:solidFill>
            <a:srgbClr val="5378A0"/>
          </a:solidFill>
        </p:spPr>
        <p:txBody>
          <a:bodyPr>
            <a:normAutofit/>
          </a:bodyPr>
          <a:lstStyle/>
          <a:p>
            <a:pPr algn="ctr"/>
            <a:r>
              <a:rPr lang="en-US" sz="2400" b="1" dirty="0" smtClean="0">
                <a:solidFill>
                  <a:schemeClr val="bg1"/>
                </a:solidFill>
                <a:latin typeface="+mn-lt"/>
              </a:rPr>
              <a:t>IMMEDIATE ANNUITY </a:t>
            </a:r>
            <a:r>
              <a:rPr lang="en-US" sz="2400" b="1" dirty="0" smtClean="0">
                <a:solidFill>
                  <a:schemeClr val="bg1"/>
                </a:solidFill>
                <a:latin typeface="+mn-lt"/>
              </a:rPr>
              <a:t>RATE - FEMALE</a:t>
            </a:r>
            <a:endParaRPr lang="en-US" sz="2400" b="1" dirty="0">
              <a:solidFill>
                <a:schemeClr val="bg1"/>
              </a:solidFill>
              <a:latin typeface="+mn-lt"/>
            </a:endParaRPr>
          </a:p>
        </p:txBody>
      </p:sp>
      <p:pic>
        <p:nvPicPr>
          <p:cNvPr id="4" name="Picture 3" descr="Logo&#10;&#10;Description automatically generated">
            <a:extLst>
              <a:ext uri="{FF2B5EF4-FFF2-40B4-BE49-F238E27FC236}">
                <a16:creationId xmlns:a16="http://schemas.microsoft.com/office/drawing/2014/main" id="{48AB8B9D-4369-46A6-90F8-39E4CB125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57" y="-848"/>
            <a:ext cx="2002872" cy="1400157"/>
          </a:xfrm>
          <a:prstGeom prst="rect">
            <a:avLst/>
          </a:prstGeom>
        </p:spPr>
      </p:pic>
      <p:graphicFrame>
        <p:nvGraphicFramePr>
          <p:cNvPr id="9" name="Content Placeholder 8"/>
          <p:cNvGraphicFramePr>
            <a:graphicFrameLocks noGrp="1"/>
          </p:cNvGraphicFramePr>
          <p:nvPr>
            <p:ph sz="quarter" idx="13"/>
            <p:extLst>
              <p:ext uri="{D42A27DB-BD31-4B8C-83A1-F6EECF244321}">
                <p14:modId xmlns:p14="http://schemas.microsoft.com/office/powerpoint/2010/main" val="2384386948"/>
              </p:ext>
            </p:extLst>
          </p:nvPr>
        </p:nvGraphicFramePr>
        <p:xfrm>
          <a:off x="357938" y="1349063"/>
          <a:ext cx="10951746" cy="4176520"/>
        </p:xfrm>
        <a:graphic>
          <a:graphicData uri="http://schemas.openxmlformats.org/drawingml/2006/table">
            <a:tbl>
              <a:tblPr firstRow="1" bandRow="1">
                <a:tableStyleId>{5C22544A-7EE6-4342-B048-85BDC9FD1C3A}</a:tableStyleId>
              </a:tblPr>
              <a:tblGrid>
                <a:gridCol w="6764757">
                  <a:extLst>
                    <a:ext uri="{9D8B030D-6E8A-4147-A177-3AD203B41FA5}">
                      <a16:colId xmlns:a16="http://schemas.microsoft.com/office/drawing/2014/main" val="1001821701"/>
                    </a:ext>
                  </a:extLst>
                </a:gridCol>
                <a:gridCol w="2679031">
                  <a:extLst>
                    <a:ext uri="{9D8B030D-6E8A-4147-A177-3AD203B41FA5}">
                      <a16:colId xmlns:a16="http://schemas.microsoft.com/office/drawing/2014/main" val="3215608534"/>
                    </a:ext>
                  </a:extLst>
                </a:gridCol>
                <a:gridCol w="1507958">
                  <a:extLst>
                    <a:ext uri="{9D8B030D-6E8A-4147-A177-3AD203B41FA5}">
                      <a16:colId xmlns:a16="http://schemas.microsoft.com/office/drawing/2014/main" val="54109148"/>
                    </a:ext>
                  </a:extLst>
                </a:gridCol>
              </a:tblGrid>
              <a:tr h="835304">
                <a:tc>
                  <a:txBody>
                    <a:bodyPr/>
                    <a:lstStyle/>
                    <a:p>
                      <a:pPr algn="ctr" fontAlgn="b"/>
                      <a:r>
                        <a:rPr lang="en-US" sz="2000" b="1" i="0" u="none" strike="noStrike" dirty="0">
                          <a:solidFill>
                            <a:srgbClr val="FFFFFF"/>
                          </a:solidFill>
                          <a:effectLst/>
                          <a:latin typeface="Calibri" panose="020F0502020204030204" pitchFamily="34" charset="0"/>
                        </a:rPr>
                        <a:t>Annuity Type</a:t>
                      </a:r>
                    </a:p>
                  </a:txBody>
                  <a:tcPr marL="9525" marR="9525" marT="9525" marB="0" anchor="b"/>
                </a:tc>
                <a:tc>
                  <a:txBody>
                    <a:bodyPr/>
                    <a:lstStyle/>
                    <a:p>
                      <a:pPr algn="ctr" fontAlgn="b"/>
                      <a:r>
                        <a:rPr lang="en-US" sz="2000" b="1" i="0" u="none" strike="noStrike" dirty="0">
                          <a:solidFill>
                            <a:srgbClr val="FFFFFF"/>
                          </a:solidFill>
                          <a:effectLst/>
                          <a:latin typeface="Calibri" panose="020F0502020204030204" pitchFamily="34" charset="0"/>
                        </a:rPr>
                        <a:t>Purchase Price</a:t>
                      </a:r>
                    </a:p>
                  </a:txBody>
                  <a:tcPr marL="9525" marR="9525" marT="9525" marB="0" anchor="b"/>
                </a:tc>
                <a:tc>
                  <a:txBody>
                    <a:bodyPr/>
                    <a:lstStyle/>
                    <a:p>
                      <a:pPr algn="ctr" fontAlgn="b"/>
                      <a:r>
                        <a:rPr lang="en-US" sz="2000" b="1" i="0" u="none" strike="noStrike" dirty="0" smtClean="0">
                          <a:solidFill>
                            <a:srgbClr val="FFFFFF"/>
                          </a:solidFill>
                          <a:effectLst/>
                          <a:latin typeface="Calibri" panose="020F0502020204030204" pitchFamily="34" charset="0"/>
                        </a:rPr>
                        <a:t>Rate</a:t>
                      </a:r>
                      <a:endParaRPr lang="en-US" sz="20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578796"/>
                  </a:ext>
                </a:extLst>
              </a:tr>
              <a:tr h="835304">
                <a:tc>
                  <a:txBody>
                    <a:bodyPr/>
                    <a:lstStyle/>
                    <a:p>
                      <a:pPr algn="ctr" fontAlgn="b"/>
                      <a:r>
                        <a:rPr lang="en-US" sz="1800" b="1" i="0" u="none" strike="noStrike" dirty="0">
                          <a:solidFill>
                            <a:srgbClr val="000000"/>
                          </a:solidFill>
                          <a:effectLst/>
                          <a:latin typeface="Calibri" panose="020F0502020204030204" pitchFamily="34" charset="0"/>
                        </a:rPr>
                        <a:t>Single Immediate Annuity For Life with</a:t>
                      </a:r>
                      <a:r>
                        <a:rPr lang="en-US" sz="1800" b="1" i="0" u="sng" strike="noStrike" dirty="0">
                          <a:solidFill>
                            <a:srgbClr val="000000"/>
                          </a:solidFill>
                          <a:effectLst/>
                          <a:latin typeface="Calibri" panose="020F0502020204030204" pitchFamily="34" charset="0"/>
                        </a:rPr>
                        <a:t> ROPP </a:t>
                      </a:r>
                      <a:r>
                        <a:rPr lang="en-US" sz="1800" b="1" i="0" u="none" strike="noStrike" dirty="0">
                          <a:solidFill>
                            <a:srgbClr val="000000"/>
                          </a:solidFill>
                          <a:effectLst/>
                          <a:latin typeface="Calibri" panose="020F0502020204030204" pitchFamily="34" charset="0"/>
                        </a:rPr>
                        <a:t>for </a:t>
                      </a:r>
                      <a:r>
                        <a:rPr lang="en-US" sz="1800" b="1" i="0" u="none" strike="noStrike" dirty="0" smtClean="0">
                          <a:solidFill>
                            <a:srgbClr val="000000"/>
                          </a:solidFill>
                          <a:effectLst/>
                          <a:latin typeface="Calibri" panose="020F0502020204030204" pitchFamily="34" charset="0"/>
                        </a:rPr>
                        <a:t>Female </a:t>
                      </a:r>
                      <a:r>
                        <a:rPr lang="en-US" sz="1800" b="1" i="0" u="none" strike="noStrike" dirty="0">
                          <a:solidFill>
                            <a:srgbClr val="000000"/>
                          </a:solidFill>
                          <a:effectLst/>
                          <a:latin typeface="Calibri" panose="020F0502020204030204" pitchFamily="34" charset="0"/>
                        </a:rPr>
                        <a:t>(Annual Mode)</a:t>
                      </a:r>
                    </a:p>
                  </a:txBody>
                  <a:tcPr marL="9525" marR="9525" marT="9525" marB="0" anchor="b"/>
                </a:tc>
                <a:tc>
                  <a:txBody>
                    <a:bodyPr/>
                    <a:lstStyle/>
                    <a:p>
                      <a:pPr algn="ctr" fontAlgn="b"/>
                      <a:r>
                        <a:rPr lang="en-US" sz="1800" b="1" i="0" u="none" strike="noStrike">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6.27%</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387345"/>
                  </a:ext>
                </a:extLst>
              </a:tr>
              <a:tr h="835304">
                <a:tc>
                  <a:txBody>
                    <a:bodyPr/>
                    <a:lstStyle/>
                    <a:p>
                      <a:pPr algn="ctr" fontAlgn="b"/>
                      <a:r>
                        <a:rPr lang="en-US" sz="1800" b="1" i="0" u="none" strike="noStrike" dirty="0">
                          <a:solidFill>
                            <a:srgbClr val="000000"/>
                          </a:solidFill>
                          <a:effectLst/>
                          <a:latin typeface="Calibri" panose="020F0502020204030204" pitchFamily="34" charset="0"/>
                        </a:rPr>
                        <a:t>Joint Immediate Annuity For Life with ROPP for </a:t>
                      </a:r>
                      <a:r>
                        <a:rPr lang="en-US" sz="1800" b="1" i="0" u="none" strike="noStrike" dirty="0" smtClean="0">
                          <a:solidFill>
                            <a:srgbClr val="000000"/>
                          </a:solidFill>
                          <a:effectLst/>
                          <a:latin typeface="Calibri" panose="020F0502020204030204" pitchFamily="34" charset="0"/>
                        </a:rPr>
                        <a:t>Female </a:t>
                      </a:r>
                      <a:r>
                        <a:rPr lang="en-US" sz="1800" b="1" i="0" u="none" strike="noStrike" dirty="0">
                          <a:solidFill>
                            <a:srgbClr val="000000"/>
                          </a:solidFill>
                          <a:effectLst/>
                          <a:latin typeface="Calibri" panose="020F0502020204030204" pitchFamily="34" charset="0"/>
                        </a:rPr>
                        <a:t>(Annual Mode)</a:t>
                      </a:r>
                    </a:p>
                  </a:txBody>
                  <a:tcPr marL="9525" marR="9525" marT="9525" marB="0" anchor="b"/>
                </a:tc>
                <a:tc>
                  <a:txBody>
                    <a:bodyPr/>
                    <a:lstStyle/>
                    <a:p>
                      <a:pPr algn="ctr" fontAlgn="b"/>
                      <a:r>
                        <a:rPr lang="en-US" sz="1800" b="1" i="0" u="none" strike="noStrike" dirty="0">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6.27%</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797266"/>
                  </a:ext>
                </a:extLst>
              </a:tr>
              <a:tr h="835304">
                <a:tc>
                  <a:txBody>
                    <a:bodyPr/>
                    <a:lstStyle/>
                    <a:p>
                      <a:pPr algn="ctr" fontAlgn="b"/>
                      <a:r>
                        <a:rPr lang="en-US" sz="1800" b="1" i="0" u="none" strike="noStrike" dirty="0">
                          <a:solidFill>
                            <a:srgbClr val="000000"/>
                          </a:solidFill>
                          <a:effectLst/>
                          <a:latin typeface="Calibri" panose="020F0502020204030204" pitchFamily="34" charset="0"/>
                        </a:rPr>
                        <a:t>Single Immediate Annuity For Life w/o ROPP for </a:t>
                      </a:r>
                      <a:r>
                        <a:rPr lang="en-US" sz="1800" b="1" i="0" u="none" strike="noStrike" dirty="0" smtClean="0">
                          <a:solidFill>
                            <a:srgbClr val="000000"/>
                          </a:solidFill>
                          <a:effectLst/>
                          <a:latin typeface="Calibri" panose="020F0502020204030204" pitchFamily="34" charset="0"/>
                        </a:rPr>
                        <a:t>Female </a:t>
                      </a:r>
                      <a:r>
                        <a:rPr lang="en-US" sz="1800" b="1" i="0" u="none" strike="noStrike" dirty="0">
                          <a:solidFill>
                            <a:srgbClr val="000000"/>
                          </a:solidFill>
                          <a:effectLst/>
                          <a:latin typeface="Calibri" panose="020F0502020204030204" pitchFamily="34" charset="0"/>
                        </a:rPr>
                        <a:t>(Annual Mode)</a:t>
                      </a:r>
                    </a:p>
                  </a:txBody>
                  <a:tcPr marL="9525" marR="9525" marT="9525" marB="0" anchor="b"/>
                </a:tc>
                <a:tc>
                  <a:txBody>
                    <a:bodyPr/>
                    <a:lstStyle/>
                    <a:p>
                      <a:pPr algn="ctr" fontAlgn="b"/>
                      <a:r>
                        <a:rPr lang="en-US" sz="1800" b="1" i="0" u="none" strike="noStrike" dirty="0">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7.74%</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1214117"/>
                  </a:ext>
                </a:extLst>
              </a:tr>
              <a:tr h="835304">
                <a:tc>
                  <a:txBody>
                    <a:bodyPr/>
                    <a:lstStyle/>
                    <a:p>
                      <a:pPr algn="ctr" fontAlgn="b"/>
                      <a:r>
                        <a:rPr lang="en-US" sz="1800" b="1" i="0" u="none" strike="noStrike" dirty="0">
                          <a:solidFill>
                            <a:srgbClr val="000000"/>
                          </a:solidFill>
                          <a:effectLst/>
                          <a:latin typeface="Calibri" panose="020F0502020204030204" pitchFamily="34" charset="0"/>
                        </a:rPr>
                        <a:t>Joint Immediate Annuity For Life w/o ROPP for </a:t>
                      </a:r>
                      <a:r>
                        <a:rPr lang="en-US" sz="1800" b="1" i="0" u="none" strike="noStrike" dirty="0" smtClean="0">
                          <a:solidFill>
                            <a:srgbClr val="000000"/>
                          </a:solidFill>
                          <a:effectLst/>
                          <a:latin typeface="Calibri" panose="020F0502020204030204" pitchFamily="34" charset="0"/>
                        </a:rPr>
                        <a:t>Female </a:t>
                      </a:r>
                      <a:r>
                        <a:rPr lang="en-US" sz="1800" b="1" i="0" u="none" strike="noStrike" dirty="0">
                          <a:solidFill>
                            <a:srgbClr val="000000"/>
                          </a:solidFill>
                          <a:effectLst/>
                          <a:latin typeface="Calibri" panose="020F0502020204030204" pitchFamily="34" charset="0"/>
                        </a:rPr>
                        <a:t>(Annual Mode)</a:t>
                      </a:r>
                    </a:p>
                  </a:txBody>
                  <a:tcPr marL="9525" marR="9525" marT="9525" marB="0" anchor="b"/>
                </a:tc>
                <a:tc>
                  <a:txBody>
                    <a:bodyPr/>
                    <a:lstStyle/>
                    <a:p>
                      <a:pPr algn="ctr" fontAlgn="b"/>
                      <a:r>
                        <a:rPr lang="en-US" sz="1800" b="1" i="0" u="none" strike="noStrike" dirty="0">
                          <a:solidFill>
                            <a:srgbClr val="000000"/>
                          </a:solidFill>
                          <a:effectLst/>
                          <a:latin typeface="Calibri" panose="020F0502020204030204" pitchFamily="34" charset="0"/>
                        </a:rPr>
                        <a:t>Rs. 20 Lacs and above</a:t>
                      </a:r>
                    </a:p>
                  </a:txBody>
                  <a:tcPr marL="9525" marR="9525" marT="9525" marB="0" anchor="b"/>
                </a:tc>
                <a:tc>
                  <a:txBody>
                    <a:bodyPr/>
                    <a:lstStyle/>
                    <a:p>
                      <a:pPr algn="ctr" fontAlgn="b"/>
                      <a:r>
                        <a:rPr lang="en-US" sz="1800" b="1" i="0" u="none" strike="noStrike" dirty="0" smtClean="0">
                          <a:solidFill>
                            <a:srgbClr val="000000"/>
                          </a:solidFill>
                          <a:effectLst/>
                          <a:latin typeface="Calibri" panose="020F0502020204030204" pitchFamily="34" charset="0"/>
                        </a:rPr>
                        <a:t>7.20%</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393308"/>
                  </a:ext>
                </a:extLst>
              </a:tr>
            </a:tbl>
          </a:graphicData>
        </a:graphic>
      </p:graphicFrame>
      <p:sp>
        <p:nvSpPr>
          <p:cNvPr id="7" name="TextBox 6"/>
          <p:cNvSpPr txBox="1"/>
          <p:nvPr/>
        </p:nvSpPr>
        <p:spPr>
          <a:xfrm>
            <a:off x="143687" y="5721528"/>
            <a:ext cx="1021515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Rates </a:t>
            </a:r>
            <a:r>
              <a:rPr lang="en-US" dirty="0" smtClean="0"/>
              <a:t>are for single life </a:t>
            </a:r>
            <a:r>
              <a:rPr lang="en-US" dirty="0" smtClean="0"/>
              <a:t>annuity </a:t>
            </a:r>
            <a:r>
              <a:rPr lang="en-US" dirty="0" smtClean="0"/>
              <a:t>with return of purchase price at age 60 and spouse age at </a:t>
            </a:r>
            <a:r>
              <a:rPr lang="en-US" dirty="0" smtClean="0"/>
              <a:t>57</a:t>
            </a:r>
          </a:p>
          <a:p>
            <a:pPr marL="285750" indent="-285750">
              <a:buFont typeface="Arial" panose="020B0604020202020204" pitchFamily="34" charset="0"/>
              <a:buChar char="•"/>
            </a:pPr>
            <a:r>
              <a:rPr lang="en-US" dirty="0" smtClean="0"/>
              <a:t>These rates are as on 23</a:t>
            </a:r>
            <a:r>
              <a:rPr lang="en-US" baseline="30000" dirty="0" smtClean="0"/>
              <a:t>rd</a:t>
            </a:r>
            <a:r>
              <a:rPr lang="en-US" dirty="0" smtClean="0"/>
              <a:t> December, 2021. Please visit annuity calculator for exact rates</a:t>
            </a:r>
            <a:endParaRPr lang="en-US" dirty="0"/>
          </a:p>
        </p:txBody>
      </p:sp>
    </p:spTree>
    <p:extLst>
      <p:ext uri="{BB962C8B-B14F-4D97-AF65-F5344CB8AC3E}">
        <p14:creationId xmlns:p14="http://schemas.microsoft.com/office/powerpoint/2010/main" val="1907961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5B2E9444-7038-444C-8293-CEE7C1702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6094646" cy="6857999"/>
          </a:xfrm>
          <a:prstGeom prst="rect">
            <a:avLst/>
          </a:prstGeom>
        </p:spPr>
      </p:pic>
      <p:pic>
        <p:nvPicPr>
          <p:cNvPr id="3" name="Picture 2" descr="A person using a calculator&#10;&#10;Description automatically generated with low confidence">
            <a:extLst>
              <a:ext uri="{FF2B5EF4-FFF2-40B4-BE49-F238E27FC236}">
                <a16:creationId xmlns:a16="http://schemas.microsoft.com/office/drawing/2014/main" id="{266B476D-1E77-449E-9442-C5009A6E9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19" y="375117"/>
            <a:ext cx="8001955" cy="6127283"/>
          </a:xfrm>
          <a:prstGeom prst="rect">
            <a:avLst/>
          </a:prstGeom>
        </p:spPr>
      </p:pic>
      <p:pic>
        <p:nvPicPr>
          <p:cNvPr id="10" name="Picture 9" descr="Shape&#10;&#10;Description automatically generated">
            <a:extLst>
              <a:ext uri="{FF2B5EF4-FFF2-40B4-BE49-F238E27FC236}">
                <a16:creationId xmlns:a16="http://schemas.microsoft.com/office/drawing/2014/main" id="{6C438611-1A11-45CE-B628-75E98A7B4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8709" y="1307447"/>
            <a:ext cx="214058" cy="4543688"/>
          </a:xfrm>
          <a:prstGeom prst="rect">
            <a:avLst/>
          </a:prstGeom>
        </p:spPr>
      </p:pic>
      <p:sp>
        <p:nvSpPr>
          <p:cNvPr id="11" name="TextBox 10">
            <a:extLst>
              <a:ext uri="{FF2B5EF4-FFF2-40B4-BE49-F238E27FC236}">
                <a16:creationId xmlns:a16="http://schemas.microsoft.com/office/drawing/2014/main" id="{81ED156F-83F7-40DE-8120-6A10A391B168}"/>
              </a:ext>
            </a:extLst>
          </p:cNvPr>
          <p:cNvSpPr txBox="1"/>
          <p:nvPr/>
        </p:nvSpPr>
        <p:spPr>
          <a:xfrm>
            <a:off x="8566350" y="1307447"/>
            <a:ext cx="3174248" cy="369332"/>
          </a:xfrm>
          <a:prstGeom prst="rect">
            <a:avLst/>
          </a:prstGeom>
          <a:noFill/>
        </p:spPr>
        <p:txBody>
          <a:bodyPr wrap="square">
            <a:spAutoFit/>
          </a:bodyPr>
          <a:lstStyle/>
          <a:p>
            <a:r>
              <a:rPr lang="en-IN" sz="1800" b="1" spc="300" dirty="0">
                <a:solidFill>
                  <a:srgbClr val="003974"/>
                </a:solidFill>
                <a:effectLst/>
                <a:latin typeface="Calibri" panose="020F0502020204030204" pitchFamily="34" charset="0"/>
                <a:ea typeface="Calibri" panose="020F0502020204030204" pitchFamily="34" charset="0"/>
              </a:rPr>
              <a:t>TAX </a:t>
            </a:r>
            <a:r>
              <a:rPr lang="en-IN" sz="1800" b="1" spc="300" dirty="0" smtClean="0">
                <a:solidFill>
                  <a:srgbClr val="003974"/>
                </a:solidFill>
                <a:effectLst/>
                <a:latin typeface="Calibri" panose="020F0502020204030204" pitchFamily="34" charset="0"/>
                <a:ea typeface="Calibri" panose="020F0502020204030204" pitchFamily="34" charset="0"/>
              </a:rPr>
              <a:t>BENEFITS^ </a:t>
            </a:r>
            <a:endParaRPr lang="en-IN" sz="1800" b="1" spc="300" dirty="0">
              <a:solidFill>
                <a:srgbClr val="003974"/>
              </a:solidFill>
              <a:effectLst/>
              <a:latin typeface="Calibri" panose="020F0502020204030204" pitchFamily="34" charset="0"/>
              <a:ea typeface="Calibri" panose="020F0502020204030204" pitchFamily="34" charset="0"/>
            </a:endParaRPr>
          </a:p>
        </p:txBody>
      </p:sp>
      <p:pic>
        <p:nvPicPr>
          <p:cNvPr id="14" name="Picture 13" descr="Logo&#10;&#10;Description automatically generated">
            <a:extLst>
              <a:ext uri="{FF2B5EF4-FFF2-40B4-BE49-F238E27FC236}">
                <a16:creationId xmlns:a16="http://schemas.microsoft.com/office/drawing/2014/main" id="{48AB8B9D-4369-46A6-90F8-39E4CB1250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sp>
        <p:nvSpPr>
          <p:cNvPr id="8" name="TextBox 7">
            <a:extLst>
              <a:ext uri="{FF2B5EF4-FFF2-40B4-BE49-F238E27FC236}">
                <a16:creationId xmlns:a16="http://schemas.microsoft.com/office/drawing/2014/main" id="{674BF0A7-BCBA-4D8E-86EE-67EC2834CB8D}"/>
              </a:ext>
            </a:extLst>
          </p:cNvPr>
          <p:cNvSpPr txBox="1"/>
          <p:nvPr/>
        </p:nvSpPr>
        <p:spPr>
          <a:xfrm>
            <a:off x="8442289" y="1792225"/>
            <a:ext cx="3528885" cy="170816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Eligible for Tax deductions under Section 80CCC of the Income Tax Act, 1961</a:t>
            </a:r>
          </a:p>
          <a:p>
            <a:pPr marL="285750" indent="-285750">
              <a:lnSpc>
                <a:spcPct val="150000"/>
              </a:lnSpc>
              <a:buFont typeface="Arial" panose="020B0604020202020204" pitchFamily="34" charset="0"/>
              <a:buChar char="•"/>
            </a:pPr>
            <a:r>
              <a:rPr lang="en-IN" sz="1400" dirty="0">
                <a:solidFill>
                  <a:schemeClr val="tx1">
                    <a:lumMod val="75000"/>
                    <a:lumOff val="25000"/>
                  </a:schemeClr>
                </a:solidFill>
                <a:latin typeface="Calibri" panose="020F0502020204030204" pitchFamily="34" charset="0"/>
                <a:ea typeface="Calibri" panose="020F0502020204030204" pitchFamily="34" charset="0"/>
              </a:rPr>
              <a:t>The Taxpayer can claim a standard of deduction of Rs. 50,000/- or the amount of pension, whichever is less</a:t>
            </a:r>
            <a:r>
              <a:rPr lang="en-IN" sz="1400" b="1" dirty="0">
                <a:solidFill>
                  <a:srgbClr val="F27B21"/>
                </a:solidFill>
                <a:latin typeface="Calibri" panose="020F0502020204030204" pitchFamily="34" charset="0"/>
                <a:ea typeface="Calibri" panose="020F0502020204030204" pitchFamily="34" charset="0"/>
              </a:rPr>
              <a:t> </a:t>
            </a:r>
            <a:r>
              <a:rPr lang="en-IN" sz="1400" b="1" dirty="0" smtClean="0">
                <a:solidFill>
                  <a:srgbClr val="F27B21"/>
                </a:solidFill>
                <a:latin typeface="Calibri" panose="020F0502020204030204" pitchFamily="34" charset="0"/>
                <a:ea typeface="Calibri" panose="020F0502020204030204" pitchFamily="34" charset="0"/>
              </a:rPr>
              <a:t> </a:t>
            </a:r>
            <a:r>
              <a:rPr lang="en-IN" sz="1400" b="1" dirty="0" smtClean="0">
                <a:latin typeface="Calibri" panose="020F0502020204030204" pitchFamily="34" charset="0"/>
                <a:ea typeface="Calibri" panose="020F0502020204030204" pitchFamily="34" charset="0"/>
              </a:rPr>
              <a:t>(Optional)</a:t>
            </a:r>
            <a:endParaRPr lang="en-IN" sz="1400" dirty="0">
              <a:effectLst/>
              <a:latin typeface="Calibri" panose="020F0502020204030204" pitchFamily="34" charset="0"/>
              <a:ea typeface="Calibri" panose="020F0502020204030204" pitchFamily="34" charset="0"/>
            </a:endParaRPr>
          </a:p>
        </p:txBody>
      </p:sp>
      <p:pic>
        <p:nvPicPr>
          <p:cNvPr id="9" name="Picture 8" descr="Text&#10;&#10;Description automatically generated">
            <a:extLst>
              <a:ext uri="{FF2B5EF4-FFF2-40B4-BE49-F238E27FC236}">
                <a16:creationId xmlns:a16="http://schemas.microsoft.com/office/drawing/2014/main" id="{7B30205E-45CA-442D-9B17-AC4552A891D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30775" y="6357585"/>
            <a:ext cx="3461225" cy="493776"/>
          </a:xfrm>
          <a:prstGeom prst="rect">
            <a:avLst/>
          </a:prstGeom>
        </p:spPr>
      </p:pic>
      <p:sp>
        <p:nvSpPr>
          <p:cNvPr id="12" name="TextBox 11"/>
          <p:cNvSpPr txBox="1"/>
          <p:nvPr/>
        </p:nvSpPr>
        <p:spPr>
          <a:xfrm>
            <a:off x="8566350" y="5269505"/>
            <a:ext cx="3435841" cy="1200329"/>
          </a:xfrm>
          <a:prstGeom prst="rect">
            <a:avLst/>
          </a:prstGeom>
          <a:noFill/>
        </p:spPr>
        <p:txBody>
          <a:bodyPr wrap="square" rtlCol="0">
            <a:spAutoFit/>
          </a:bodyPr>
          <a:lstStyle/>
          <a:p>
            <a:r>
              <a:rPr lang="en-US" sz="900" dirty="0" smtClean="0"/>
              <a:t>Disclaimer : ^Tax Benefits are eligible for Tax exemption on Fulfilling conditions mentioned under Section 10(10D) of income tax act 1961. Tax exemptions are as per our understanding of law and as per prevailing provisions of income tax at 1961. Policy holders are advised to consult tax expert for better clarification/ interpretation. Please note that all the tax benefits are subject to tax laws at the time of payment of premium or receipt of policy benefits to you. Tax benefits are subject to change in tax laws.</a:t>
            </a:r>
            <a:endParaRPr lang="en-IN" sz="900" dirty="0"/>
          </a:p>
        </p:txBody>
      </p:sp>
    </p:spTree>
    <p:extLst>
      <p:ext uri="{BB962C8B-B14F-4D97-AF65-F5344CB8AC3E}">
        <p14:creationId xmlns:p14="http://schemas.microsoft.com/office/powerpoint/2010/main" val="2914521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B795DE99-80EF-44A3-8A5B-26DB21543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02" y="115"/>
            <a:ext cx="11559197" cy="216174"/>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49B615DE-AD66-40AB-A532-37B92CC56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126" y="3940259"/>
            <a:ext cx="5785154" cy="1113461"/>
          </a:xfrm>
          <a:prstGeom prst="rect">
            <a:avLst/>
          </a:prstGeom>
        </p:spPr>
      </p:pic>
      <p:sp>
        <p:nvSpPr>
          <p:cNvPr id="11" name="Rectangle 2">
            <a:extLst>
              <a:ext uri="{FF2B5EF4-FFF2-40B4-BE49-F238E27FC236}">
                <a16:creationId xmlns:a16="http://schemas.microsoft.com/office/drawing/2014/main" id="{B1211F4E-0D23-4750-A016-45C8F6BC7A4D}"/>
              </a:ext>
            </a:extLst>
          </p:cNvPr>
          <p:cNvSpPr>
            <a:spLocks noChangeArrowheads="1"/>
          </p:cNvSpPr>
          <p:nvPr/>
        </p:nvSpPr>
        <p:spPr bwMode="auto">
          <a:xfrm>
            <a:off x="218152" y="5048093"/>
            <a:ext cx="115591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ea typeface="Calibri" panose="020F0502020204030204" pitchFamily="34" charset="0"/>
              </a:rPr>
              <a:t>^</a:t>
            </a:r>
            <a:r>
              <a:rPr kumimoji="0" lang="en-IN" altLang="en-US" sz="800" b="0" i="0" u="none" strike="noStrike" cap="none" normalizeH="0" baseline="0" dirty="0">
                <a:ln>
                  <a:noFill/>
                </a:ln>
                <a:solidFill>
                  <a:schemeClr val="tx1"/>
                </a:solidFill>
                <a:effectLst/>
                <a:ea typeface="Calibri" panose="020F0502020204030204" pitchFamily="34" charset="0"/>
              </a:rPr>
              <a:t>on Max Life Insurance Group Business Policies as per Annual Audited Financials for the FY 19 – 20</a:t>
            </a:r>
          </a:p>
          <a:p>
            <a:pPr marL="0" marR="0" algn="just">
              <a:spcBef>
                <a:spcPts val="0"/>
              </a:spcBef>
              <a:spcAft>
                <a:spcPts val="0"/>
              </a:spcAft>
            </a:pPr>
            <a:r>
              <a:rPr lang="en-IN" sz="800" dirty="0">
                <a:effectLst/>
                <a:latin typeface="Calibri" panose="020F0502020204030204" pitchFamily="34" charset="0"/>
                <a:ea typeface="Calibri" panose="020F0502020204030204" pitchFamily="34" charset="0"/>
              </a:rPr>
              <a:t>Max Life Insurance Company Limited is a Joint Venture between </a:t>
            </a:r>
            <a:r>
              <a:rPr lang="en-IN" sz="800" b="1" dirty="0">
                <a:effectLst/>
                <a:latin typeface="Calibri" panose="020F0502020204030204" pitchFamily="34" charset="0"/>
                <a:ea typeface="Calibri" panose="020F0502020204030204" pitchFamily="34" charset="0"/>
              </a:rPr>
              <a:t>Max Financial Services Limited and Axis Bank Limited. </a:t>
            </a:r>
            <a:r>
              <a:rPr lang="en-IN" sz="800" dirty="0">
                <a:effectLst/>
                <a:latin typeface="Calibri" panose="020F0502020204030204" pitchFamily="34" charset="0"/>
                <a:ea typeface="Calibri" panose="020F0502020204030204" pitchFamily="34" charset="0"/>
              </a:rPr>
              <a:t>Corporate Office: 11</a:t>
            </a:r>
            <a:r>
              <a:rPr lang="en-IN" sz="800" baseline="30000" dirty="0">
                <a:effectLst/>
                <a:latin typeface="Calibri" panose="020F0502020204030204" pitchFamily="34" charset="0"/>
                <a:ea typeface="Calibri" panose="020F0502020204030204" pitchFamily="34" charset="0"/>
              </a:rPr>
              <a:t>th</a:t>
            </a:r>
            <a:r>
              <a:rPr lang="en-IN" sz="800" dirty="0">
                <a:effectLst/>
                <a:latin typeface="Calibri" panose="020F0502020204030204" pitchFamily="34" charset="0"/>
                <a:ea typeface="Calibri" panose="020F0502020204030204" pitchFamily="34" charset="0"/>
              </a:rPr>
              <a:t> Floor, DLF Square Building, Jacaranda Marg, DLF City Phase II, Gurugram (Haryana) - 122 002. Life insurance coverage is available in this product. For more details on risk factors, Terms and Conditions please read the prospectus carefully before concluding a sale. You may be entitled to certain applicable tax benefits on your premiums and policy benefits. Please note all the tax benefits are subject to tax laws prevailing at the time of payment of premium or receipt of benefits by you. Tax benefits are subject to changes in tax laws. Trade logo displayed belongs to Max Financial Services Ltd. and Axis Bank Ltd. respectively and with their consents, are used by Max Life Insurance Co. Ltd. You can call us on our Customer Helpline No. 1860 120 5577. Website: www.maxlifeinsurance.com</a:t>
            </a:r>
            <a:endParaRPr lang="en-US" sz="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ea typeface="Calibri" panose="020F0502020204030204" pitchFamily="34" charset="0"/>
              </a:rPr>
              <a:t>ARN: Max Life/AURAA/Customer Marketing/GB GTL Corporate deck for GLIP/ </a:t>
            </a:r>
            <a:r>
              <a:rPr kumimoji="0" lang="en-US" altLang="en-US" sz="800" b="0" i="0" u="none" strike="noStrike" cap="none" normalizeH="0" baseline="0" dirty="0" smtClean="0">
                <a:ln>
                  <a:noFill/>
                </a:ln>
                <a:solidFill>
                  <a:schemeClr val="tx1"/>
                </a:solidFill>
                <a:effectLst/>
                <a:ea typeface="Calibri" panose="020F0502020204030204" pitchFamily="34" charset="0"/>
              </a:rPr>
              <a:t>August </a:t>
            </a:r>
            <a:r>
              <a:rPr kumimoji="0" lang="en-US" altLang="en-US" sz="800" b="0" i="0" u="none" strike="noStrike" cap="none" normalizeH="0" baseline="0" dirty="0">
                <a:ln>
                  <a:noFill/>
                </a:ln>
                <a:solidFill>
                  <a:schemeClr val="tx1"/>
                </a:solidFill>
                <a:effectLst/>
                <a:ea typeface="Calibri" panose="020F0502020204030204" pitchFamily="34" charset="0"/>
              </a:rPr>
              <a:t>2021                                                                                                                                                                                                                                                                                                            </a:t>
            </a:r>
            <a:r>
              <a:rPr kumimoji="0" lang="en-US" altLang="en-US" sz="800" b="0" i="0" u="none" strike="noStrike" cap="none" normalizeH="0" baseline="0" dirty="0" smtClean="0">
                <a:ln>
                  <a:noFill/>
                </a:ln>
                <a:solidFill>
                  <a:schemeClr val="tx1"/>
                </a:solidFill>
                <a:effectLst/>
                <a:ea typeface="Calibri" panose="020F0502020204030204" pitchFamily="34" charset="0"/>
              </a:rPr>
              <a:t>  </a:t>
            </a:r>
            <a:r>
              <a:rPr kumimoji="0" lang="en-US" altLang="en-US" sz="800" b="0" i="0" u="none" strike="noStrike" cap="none" normalizeH="0" baseline="0" dirty="0">
                <a:ln>
                  <a:noFill/>
                </a:ln>
                <a:solidFill>
                  <a:schemeClr val="tx1"/>
                </a:solidFill>
                <a:effectLst/>
                <a:ea typeface="Calibri" panose="020F0502020204030204" pitchFamily="34" charset="0"/>
              </a:rPr>
              <a:t>IRDAI </a:t>
            </a:r>
            <a:r>
              <a:rPr kumimoji="0" lang="en-US" altLang="en-US" sz="800" b="0" i="0" u="none" strike="noStrike" cap="none" normalizeH="0" baseline="0" dirty="0" err="1">
                <a:ln>
                  <a:noFill/>
                </a:ln>
                <a:solidFill>
                  <a:schemeClr val="tx1"/>
                </a:solidFill>
                <a:effectLst/>
                <a:ea typeface="Calibri" panose="020F0502020204030204" pitchFamily="34" charset="0"/>
              </a:rPr>
              <a:t>Regn</a:t>
            </a:r>
            <a:r>
              <a:rPr kumimoji="0" lang="en-US" altLang="en-US" sz="800" b="0" i="0" u="none" strike="noStrike" cap="none" normalizeH="0" baseline="0" dirty="0">
                <a:ln>
                  <a:noFill/>
                </a:ln>
                <a:solidFill>
                  <a:schemeClr val="tx1"/>
                </a:solidFill>
                <a:effectLst/>
                <a:ea typeface="Calibri" panose="020F0502020204030204" pitchFamily="34" charset="0"/>
              </a:rPr>
              <a:t>. No. - 104</a:t>
            </a:r>
            <a:endParaRPr kumimoji="0" lang="en-US" altLang="en-US" sz="800" b="0" i="0" u="none" strike="noStrike" cap="none" normalizeH="0" baseline="0" dirty="0">
              <a:ln>
                <a:noFill/>
              </a:ln>
              <a:solidFill>
                <a:schemeClr val="tx1"/>
              </a:solidFill>
              <a:effectLst/>
            </a:endParaRPr>
          </a:p>
        </p:txBody>
      </p:sp>
      <p:pic>
        <p:nvPicPr>
          <p:cNvPr id="2049" name="Picture 6">
            <a:extLst>
              <a:ext uri="{FF2B5EF4-FFF2-40B4-BE49-F238E27FC236}">
                <a16:creationId xmlns:a16="http://schemas.microsoft.com/office/drawing/2014/main" id="{BE390DF0-3ED8-4047-82B5-D1097C945F8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51" y="6012209"/>
            <a:ext cx="3707674" cy="2856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1D10AB76-2C40-456A-BA46-6D303807A547}"/>
              </a:ext>
            </a:extLst>
          </p:cNvPr>
          <p:cNvSpPr>
            <a:spLocks noChangeArrowheads="1"/>
          </p:cNvSpPr>
          <p:nvPr/>
        </p:nvSpPr>
        <p:spPr bwMode="auto">
          <a:xfrm>
            <a:off x="218151" y="5838469"/>
            <a:ext cx="3793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BEWARE OF SPURIOUS/FRAUD PHONE CALLS!</a:t>
            </a:r>
            <a:br>
              <a:rPr kumimoji="0" lang="en-US" altLang="en-US" sz="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IRDAI is not involved in activities like selling insurance policies, announcing bonus or investment of premiums.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Public receiving such phone calls are requested to lodge a police complaint.</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pic>
        <p:nvPicPr>
          <p:cNvPr id="14" name="Picture 13" descr="Logo&#10;&#10;Description automatically generated">
            <a:extLst>
              <a:ext uri="{FF2B5EF4-FFF2-40B4-BE49-F238E27FC236}">
                <a16:creationId xmlns:a16="http://schemas.microsoft.com/office/drawing/2014/main" id="{DE9B86E9-FFAA-4967-9182-09AF20E82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pic>
        <p:nvPicPr>
          <p:cNvPr id="13" name="Picture 12" descr="Text&#10;&#10;Description automatically generated">
            <a:extLst>
              <a:ext uri="{FF2B5EF4-FFF2-40B4-BE49-F238E27FC236}">
                <a16:creationId xmlns:a16="http://schemas.microsoft.com/office/drawing/2014/main" id="{ED95A95E-A2C4-4062-B69A-4F732A7E53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sp>
        <p:nvSpPr>
          <p:cNvPr id="9" name="TextBox 8">
            <a:extLst>
              <a:ext uri="{FF2B5EF4-FFF2-40B4-BE49-F238E27FC236}">
                <a16:creationId xmlns:a16="http://schemas.microsoft.com/office/drawing/2014/main" id="{93545CCB-968A-41F9-816A-6C2DE07CEE6D}"/>
              </a:ext>
            </a:extLst>
          </p:cNvPr>
          <p:cNvSpPr txBox="1"/>
          <p:nvPr/>
        </p:nvSpPr>
        <p:spPr>
          <a:xfrm>
            <a:off x="1491300" y="956837"/>
            <a:ext cx="9232600" cy="1938992"/>
          </a:xfrm>
          <a:prstGeom prst="rect">
            <a:avLst/>
          </a:prstGeom>
          <a:noFill/>
        </p:spPr>
        <p:txBody>
          <a:bodyPr wrap="square">
            <a:spAutoFit/>
          </a:bodyPr>
          <a:lstStyle/>
          <a:p>
            <a:pPr algn="ctr"/>
            <a:r>
              <a:rPr lang="en-IN" sz="2000" b="1" u="sng" spc="300" dirty="0" smtClean="0">
                <a:solidFill>
                  <a:srgbClr val="003974"/>
                </a:solidFill>
                <a:latin typeface="Calibri" panose="020F0502020204030204" pitchFamily="34" charset="0"/>
                <a:ea typeface="Calibri" panose="020F0502020204030204" pitchFamily="34" charset="0"/>
              </a:rPr>
              <a:t>Contact Detail:</a:t>
            </a:r>
          </a:p>
          <a:p>
            <a:pPr algn="ctr"/>
            <a:endParaRPr lang="en-IN" sz="1600" b="1" u="sng" spc="300" dirty="0" smtClean="0">
              <a:solidFill>
                <a:srgbClr val="003974"/>
              </a:solidFill>
              <a:latin typeface="Calibri" panose="020F0502020204030204" pitchFamily="34" charset="0"/>
              <a:ea typeface="Calibri" panose="020F0502020204030204" pitchFamily="34" charset="0"/>
            </a:endParaRPr>
          </a:p>
          <a:p>
            <a:pPr marL="342900" indent="-342900" algn="ctr">
              <a:buAutoNum type="arabicParenR"/>
            </a:pPr>
            <a:r>
              <a:rPr lang="en-IN" sz="1600" b="1" spc="300" dirty="0" smtClean="0">
                <a:solidFill>
                  <a:srgbClr val="003974"/>
                </a:solidFill>
                <a:effectLst/>
                <a:latin typeface="Calibri" panose="020F0502020204030204" pitchFamily="34" charset="0"/>
                <a:ea typeface="Calibri" panose="020F0502020204030204" pitchFamily="34" charset="0"/>
              </a:rPr>
              <a:t>Siddharth Sukhdial, Chief </a:t>
            </a:r>
            <a:r>
              <a:rPr lang="en-IN" sz="1600" b="1" spc="300" dirty="0" smtClean="0">
                <a:solidFill>
                  <a:srgbClr val="003974"/>
                </a:solidFill>
                <a:effectLst/>
                <a:latin typeface="Calibri" panose="020F0502020204030204" pitchFamily="34" charset="0"/>
                <a:ea typeface="Calibri" panose="020F0502020204030204" pitchFamily="34" charset="0"/>
              </a:rPr>
              <a:t>Manager– </a:t>
            </a:r>
            <a:r>
              <a:rPr lang="en-IN" sz="1600" b="1" spc="300" dirty="0" smtClean="0">
                <a:solidFill>
                  <a:srgbClr val="003974"/>
                </a:solidFill>
                <a:effectLst/>
                <a:latin typeface="Calibri" panose="020F0502020204030204" pitchFamily="34" charset="0"/>
                <a:ea typeface="Calibri" panose="020F0502020204030204" pitchFamily="34" charset="0"/>
              </a:rPr>
              <a:t>9871722099; </a:t>
            </a:r>
            <a:r>
              <a:rPr lang="en-IN" sz="1600" b="1" spc="300" dirty="0" smtClean="0">
                <a:solidFill>
                  <a:srgbClr val="003974"/>
                </a:solidFill>
                <a:effectLst/>
                <a:latin typeface="Calibri" panose="020F0502020204030204" pitchFamily="34" charset="0"/>
                <a:ea typeface="Calibri" panose="020F0502020204030204" pitchFamily="34" charset="0"/>
                <a:hlinkClick r:id="rId7"/>
              </a:rPr>
              <a:t>siddharth</a:t>
            </a:r>
            <a:r>
              <a:rPr lang="en-IN" sz="1600" b="1" spc="300" dirty="0" smtClean="0">
                <a:solidFill>
                  <a:srgbClr val="003974"/>
                </a:solidFill>
                <a:latin typeface="Calibri" panose="020F0502020204030204" pitchFamily="34" charset="0"/>
                <a:ea typeface="Calibri" panose="020F0502020204030204" pitchFamily="34" charset="0"/>
                <a:hlinkClick r:id="rId7"/>
              </a:rPr>
              <a:t>.Sukhdial@maxlifeinsurance.com</a:t>
            </a:r>
            <a:endParaRPr lang="en-IN" sz="1600" b="1" spc="300" dirty="0" smtClean="0">
              <a:solidFill>
                <a:srgbClr val="003974"/>
              </a:solidFill>
              <a:latin typeface="Calibri" panose="020F0502020204030204" pitchFamily="34" charset="0"/>
              <a:ea typeface="Calibri" panose="020F0502020204030204" pitchFamily="34" charset="0"/>
            </a:endParaRPr>
          </a:p>
          <a:p>
            <a:pPr marL="342900" indent="-342900" algn="ctr">
              <a:buAutoNum type="arabicParenR"/>
            </a:pPr>
            <a:endParaRPr lang="en-IN" sz="1600" b="1" spc="300" dirty="0">
              <a:solidFill>
                <a:srgbClr val="003974"/>
              </a:solidFill>
              <a:effectLst/>
              <a:latin typeface="Calibri" panose="020F0502020204030204" pitchFamily="34" charset="0"/>
              <a:ea typeface="Calibri" panose="020F0502020204030204" pitchFamily="34" charset="0"/>
            </a:endParaRPr>
          </a:p>
          <a:p>
            <a:pPr marL="342900" indent="-342900" algn="ctr">
              <a:buAutoNum type="arabicParenR"/>
            </a:pPr>
            <a:r>
              <a:rPr lang="en-IN" sz="1600" b="1" spc="300" dirty="0" smtClean="0">
                <a:solidFill>
                  <a:srgbClr val="003974"/>
                </a:solidFill>
                <a:latin typeface="Calibri" panose="020F0502020204030204" pitchFamily="34" charset="0"/>
                <a:ea typeface="Calibri" panose="020F0502020204030204" pitchFamily="34" charset="0"/>
              </a:rPr>
              <a:t>Krishna Sevani, National Head – 9820756202</a:t>
            </a:r>
          </a:p>
          <a:p>
            <a:pPr algn="ctr"/>
            <a:r>
              <a:rPr lang="en-IN" sz="1600" b="1" spc="300" dirty="0" smtClean="0">
                <a:solidFill>
                  <a:schemeClr val="tx1">
                    <a:lumMod val="75000"/>
                    <a:lumOff val="25000"/>
                  </a:schemeClr>
                </a:solidFill>
                <a:latin typeface="Calibri" panose="020F0502020204030204" pitchFamily="34" charset="0"/>
                <a:ea typeface="Calibri" panose="020F0502020204030204" pitchFamily="34" charset="0"/>
                <a:hlinkClick r:id="rId8"/>
              </a:rPr>
              <a:t>krishnakumar.sevani@maxlifeinsurance.co</a:t>
            </a:r>
            <a:r>
              <a:rPr lang="en-IN" sz="1600" b="1" spc="300" dirty="0" smtClean="0">
                <a:solidFill>
                  <a:schemeClr val="tx1">
                    <a:lumMod val="75000"/>
                    <a:lumOff val="25000"/>
                  </a:schemeClr>
                </a:solidFill>
                <a:latin typeface="Calibri" panose="020F0502020204030204" pitchFamily="34" charset="0"/>
                <a:ea typeface="Calibri" panose="020F0502020204030204" pitchFamily="34" charset="0"/>
              </a:rPr>
              <a:t> </a:t>
            </a:r>
            <a:endParaRPr lang="en-IN" sz="1600" b="1" spc="300" dirty="0">
              <a:solidFill>
                <a:schemeClr val="tx1">
                  <a:lumMod val="75000"/>
                  <a:lumOff val="25000"/>
                </a:schemeClr>
              </a:solidFill>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93545CCB-968A-41F9-816A-6C2DE07CEE6D}"/>
              </a:ext>
            </a:extLst>
          </p:cNvPr>
          <p:cNvSpPr txBox="1"/>
          <p:nvPr/>
        </p:nvSpPr>
        <p:spPr>
          <a:xfrm>
            <a:off x="1643700" y="3029477"/>
            <a:ext cx="9232600" cy="584775"/>
          </a:xfrm>
          <a:prstGeom prst="rect">
            <a:avLst/>
          </a:prstGeom>
          <a:noFill/>
        </p:spPr>
        <p:txBody>
          <a:bodyPr wrap="square">
            <a:spAutoFit/>
          </a:bodyPr>
          <a:lstStyle/>
          <a:p>
            <a:pPr algn="ctr"/>
            <a:r>
              <a:rPr lang="en-IN" sz="3200" b="1" spc="300" dirty="0">
                <a:solidFill>
                  <a:srgbClr val="003974"/>
                </a:solidFill>
                <a:effectLst/>
                <a:latin typeface="Calibri" panose="020F0502020204030204" pitchFamily="34" charset="0"/>
                <a:ea typeface="Calibri" panose="020F0502020204030204" pitchFamily="34" charset="0"/>
              </a:rPr>
              <a:t>THANK YOU</a:t>
            </a:r>
            <a:endParaRPr lang="en-IN" sz="3200" b="1" spc="300" dirty="0">
              <a:solidFill>
                <a:schemeClr val="tx1">
                  <a:lumMod val="75000"/>
                  <a:lumOff val="2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1952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3D34BF0B-809C-4FC5-B233-979F511F1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03151"/>
            <a:ext cx="214058" cy="4543688"/>
          </a:xfrm>
          <a:prstGeom prst="rect">
            <a:avLst/>
          </a:prstGeom>
        </p:spPr>
      </p:pic>
      <p:sp>
        <p:nvSpPr>
          <p:cNvPr id="21" name="TextBox 20">
            <a:extLst>
              <a:ext uri="{FF2B5EF4-FFF2-40B4-BE49-F238E27FC236}">
                <a16:creationId xmlns:a16="http://schemas.microsoft.com/office/drawing/2014/main" id="{6CABB526-C5CA-4B19-AE88-689706B5B877}"/>
              </a:ext>
            </a:extLst>
          </p:cNvPr>
          <p:cNvSpPr txBox="1"/>
          <p:nvPr/>
        </p:nvSpPr>
        <p:spPr>
          <a:xfrm>
            <a:off x="499928" y="3244334"/>
            <a:ext cx="5062556" cy="369332"/>
          </a:xfrm>
          <a:prstGeom prst="rect">
            <a:avLst/>
          </a:prstGeom>
          <a:noFill/>
        </p:spPr>
        <p:txBody>
          <a:bodyPr wrap="square">
            <a:spAutoFit/>
          </a:bodyPr>
          <a:lstStyle/>
          <a:p>
            <a:r>
              <a:rPr lang="en-IN" sz="1800" b="1" spc="300" dirty="0">
                <a:solidFill>
                  <a:srgbClr val="003974"/>
                </a:solidFill>
                <a:effectLst/>
                <a:latin typeface="Calibri" panose="020F0502020204030204" pitchFamily="34" charset="0"/>
                <a:ea typeface="Calibri" panose="020F0502020204030204" pitchFamily="34" charset="0"/>
              </a:rPr>
              <a:t>WHY MAX LIFE INSURANCE?</a:t>
            </a:r>
          </a:p>
        </p:txBody>
      </p:sp>
      <p:pic>
        <p:nvPicPr>
          <p:cNvPr id="31" name="Picture 30" descr="Logo&#10;&#10;Description automatically generated">
            <a:extLst>
              <a:ext uri="{FF2B5EF4-FFF2-40B4-BE49-F238E27FC236}">
                <a16:creationId xmlns:a16="http://schemas.microsoft.com/office/drawing/2014/main" id="{085C52F9-ECDB-4971-8B80-B8D12BC41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pic>
        <p:nvPicPr>
          <p:cNvPr id="22" name="Picture 21" descr="Shape, square&#10;&#10;Description automatically generated">
            <a:extLst>
              <a:ext uri="{FF2B5EF4-FFF2-40B4-BE49-F238E27FC236}">
                <a16:creationId xmlns:a16="http://schemas.microsoft.com/office/drawing/2014/main" id="{28304555-25F4-4F32-B204-0C0F08CA0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7" y="1"/>
            <a:ext cx="6094646" cy="6857999"/>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id="{87620D84-6616-42B7-88F4-628F0FE5E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105" y="320236"/>
            <a:ext cx="6144234" cy="6217528"/>
          </a:xfrm>
          <a:prstGeom prst="rect">
            <a:avLst/>
          </a:prstGeom>
        </p:spPr>
      </p:pic>
      <p:pic>
        <p:nvPicPr>
          <p:cNvPr id="8" name="Picture 7" descr="Text&#10;&#10;Description automatically generated">
            <a:extLst>
              <a:ext uri="{FF2B5EF4-FFF2-40B4-BE49-F238E27FC236}">
                <a16:creationId xmlns:a16="http://schemas.microsoft.com/office/drawing/2014/main" id="{E21C6ED1-E439-4F18-A185-303981D9A51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spTree>
    <p:extLst>
      <p:ext uri="{BB962C8B-B14F-4D97-AF65-F5344CB8AC3E}">
        <p14:creationId xmlns:p14="http://schemas.microsoft.com/office/powerpoint/2010/main" val="3173821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B008D2A4-FF02-4925-8DDE-E363D33EE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03151"/>
            <a:ext cx="214058" cy="4543688"/>
          </a:xfrm>
          <a:prstGeom prst="rect">
            <a:avLst/>
          </a:prstGeom>
        </p:spPr>
      </p:pic>
      <p:pic>
        <p:nvPicPr>
          <p:cNvPr id="3" name="Picture 2" descr="Shape&#10;&#10;Description automatically generated">
            <a:extLst>
              <a:ext uri="{FF2B5EF4-FFF2-40B4-BE49-F238E27FC236}">
                <a16:creationId xmlns:a16="http://schemas.microsoft.com/office/drawing/2014/main" id="{41CCCE72-D75C-4E4A-9658-C11C03D21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8393" y="1503151"/>
            <a:ext cx="214058" cy="4543688"/>
          </a:xfrm>
          <a:prstGeom prst="rect">
            <a:avLst/>
          </a:prstGeom>
        </p:spPr>
      </p:pic>
      <p:pic>
        <p:nvPicPr>
          <p:cNvPr id="4" name="Picture 3" descr="Logo&#10;&#10;Description automatically generated">
            <a:extLst>
              <a:ext uri="{FF2B5EF4-FFF2-40B4-BE49-F238E27FC236}">
                <a16:creationId xmlns:a16="http://schemas.microsoft.com/office/drawing/2014/main" id="{4918F85E-D030-43C1-8E71-313600C66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sp>
        <p:nvSpPr>
          <p:cNvPr id="8" name="TextBox 7">
            <a:extLst>
              <a:ext uri="{FF2B5EF4-FFF2-40B4-BE49-F238E27FC236}">
                <a16:creationId xmlns:a16="http://schemas.microsoft.com/office/drawing/2014/main" id="{57407FE0-5AE7-4CBD-BE5B-DE32229E3B18}"/>
              </a:ext>
            </a:extLst>
          </p:cNvPr>
          <p:cNvSpPr txBox="1"/>
          <p:nvPr/>
        </p:nvSpPr>
        <p:spPr>
          <a:xfrm>
            <a:off x="2002971" y="639176"/>
            <a:ext cx="8418285" cy="646331"/>
          </a:xfrm>
          <a:prstGeom prst="rect">
            <a:avLst/>
          </a:prstGeom>
          <a:noFill/>
        </p:spPr>
        <p:txBody>
          <a:bodyPr wrap="square">
            <a:spAutoFit/>
          </a:bodyPr>
          <a:lstStyle/>
          <a:p>
            <a:pPr algn="ctr"/>
            <a:r>
              <a:rPr lang="en-IN" sz="1800" b="1" spc="300" dirty="0">
                <a:solidFill>
                  <a:srgbClr val="003974"/>
                </a:solidFill>
                <a:effectLst/>
                <a:latin typeface="Calibri" panose="020F0502020204030204" pitchFamily="34" charset="0"/>
                <a:ea typeface="Calibri" panose="020F0502020204030204" pitchFamily="34" charset="0"/>
              </a:rPr>
              <a:t>ASSETS UNDER MANAGEMENT (AUM) FOR MAX LIFE INSURANCE IN THE LAST FIVE FINANCIAL YEARS</a:t>
            </a:r>
          </a:p>
        </p:txBody>
      </p:sp>
      <p:pic>
        <p:nvPicPr>
          <p:cNvPr id="10" name="Picture 9" descr="A picture containing shape&#10;&#10;Description automatically generated">
            <a:extLst>
              <a:ext uri="{FF2B5EF4-FFF2-40B4-BE49-F238E27FC236}">
                <a16:creationId xmlns:a16="http://schemas.microsoft.com/office/drawing/2014/main" id="{D341253A-4BB2-461F-8744-5E073DB4D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023" y="2263715"/>
            <a:ext cx="5911764" cy="3440687"/>
          </a:xfrm>
          <a:prstGeom prst="rect">
            <a:avLst/>
          </a:prstGeom>
        </p:spPr>
      </p:pic>
      <p:grpSp>
        <p:nvGrpSpPr>
          <p:cNvPr id="5" name="Group 4"/>
          <p:cNvGrpSpPr/>
          <p:nvPr/>
        </p:nvGrpSpPr>
        <p:grpSpPr>
          <a:xfrm>
            <a:off x="7900773" y="2307193"/>
            <a:ext cx="1174468" cy="3163024"/>
            <a:chOff x="3222072" y="2030677"/>
            <a:chExt cx="1174468" cy="3163024"/>
          </a:xfrm>
        </p:grpSpPr>
        <p:pic>
          <p:nvPicPr>
            <p:cNvPr id="20" name="Picture 19" descr="Graphical user interface&#10;&#10;Description automatically generated with medium confidence">
              <a:extLst>
                <a:ext uri="{FF2B5EF4-FFF2-40B4-BE49-F238E27FC236}">
                  <a16:creationId xmlns:a16="http://schemas.microsoft.com/office/drawing/2014/main" id="{261C1CAB-312D-43C3-92A9-CF5FED60EB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831" y="2390643"/>
              <a:ext cx="484759" cy="2555255"/>
            </a:xfrm>
            <a:prstGeom prst="rect">
              <a:avLst/>
            </a:prstGeom>
          </p:spPr>
        </p:pic>
        <p:sp>
          <p:nvSpPr>
            <p:cNvPr id="24" name="TextBox 23">
              <a:extLst>
                <a:ext uri="{FF2B5EF4-FFF2-40B4-BE49-F238E27FC236}">
                  <a16:creationId xmlns:a16="http://schemas.microsoft.com/office/drawing/2014/main" id="{12BAAC7A-F7D3-4B27-AAA0-134F941C6E60}"/>
                </a:ext>
              </a:extLst>
            </p:cNvPr>
            <p:cNvSpPr txBox="1"/>
            <p:nvPr/>
          </p:nvSpPr>
          <p:spPr>
            <a:xfrm>
              <a:off x="3230264" y="4932091"/>
              <a:ext cx="1166276" cy="261610"/>
            </a:xfrm>
            <a:prstGeom prst="rect">
              <a:avLst/>
            </a:prstGeom>
            <a:noFill/>
          </p:spPr>
          <p:txBody>
            <a:bodyPr wrap="square">
              <a:spAutoFit/>
            </a:bodyPr>
            <a:lstStyle/>
            <a:p>
              <a:pPr algn="ctr"/>
              <a:r>
                <a:rPr lang="en-IN" sz="1050" dirty="0"/>
                <a:t>31</a:t>
              </a:r>
              <a:r>
                <a:rPr lang="en-IN" sz="1050" baseline="30000" dirty="0"/>
                <a:t>st</a:t>
              </a:r>
              <a:r>
                <a:rPr lang="en-IN" sz="1050" dirty="0"/>
                <a:t> March, 2021</a:t>
              </a:r>
            </a:p>
          </p:txBody>
        </p:sp>
        <p:sp>
          <p:nvSpPr>
            <p:cNvPr id="30" name="TextBox 29">
              <a:extLst>
                <a:ext uri="{FF2B5EF4-FFF2-40B4-BE49-F238E27FC236}">
                  <a16:creationId xmlns:a16="http://schemas.microsoft.com/office/drawing/2014/main" id="{142ACA37-773E-4498-9D7C-44E4928341BA}"/>
                </a:ext>
              </a:extLst>
            </p:cNvPr>
            <p:cNvSpPr txBox="1"/>
            <p:nvPr/>
          </p:nvSpPr>
          <p:spPr>
            <a:xfrm>
              <a:off x="3222072" y="2030677"/>
              <a:ext cx="1166276" cy="276999"/>
            </a:xfrm>
            <a:prstGeom prst="rect">
              <a:avLst/>
            </a:prstGeom>
            <a:noFill/>
          </p:spPr>
          <p:txBody>
            <a:bodyPr wrap="square">
              <a:spAutoFit/>
            </a:bodyPr>
            <a:lstStyle/>
            <a:p>
              <a:pPr algn="ctr"/>
              <a:r>
                <a:rPr lang="en-IN" sz="1200" b="1" dirty="0">
                  <a:solidFill>
                    <a:schemeClr val="tx1">
                      <a:lumMod val="75000"/>
                      <a:lumOff val="25000"/>
                    </a:schemeClr>
                  </a:solidFill>
                </a:rPr>
                <a:t>Rs. 90,407</a:t>
              </a:r>
            </a:p>
          </p:txBody>
        </p:sp>
      </p:grpSp>
      <p:grpSp>
        <p:nvGrpSpPr>
          <p:cNvPr id="6" name="Group 5"/>
          <p:cNvGrpSpPr/>
          <p:nvPr/>
        </p:nvGrpSpPr>
        <p:grpSpPr>
          <a:xfrm>
            <a:off x="6752214" y="2285752"/>
            <a:ext cx="1166276" cy="3163024"/>
            <a:chOff x="4322974" y="2030677"/>
            <a:chExt cx="1166276" cy="3163024"/>
          </a:xfrm>
        </p:grpSpPr>
        <p:pic>
          <p:nvPicPr>
            <p:cNvPr id="12" name="Picture 11" descr="Background pattern&#10;&#10;Description automatically generated">
              <a:extLst>
                <a:ext uri="{FF2B5EF4-FFF2-40B4-BE49-F238E27FC236}">
                  <a16:creationId xmlns:a16="http://schemas.microsoft.com/office/drawing/2014/main" id="{CECC01A5-9C03-482E-B131-41E4CBF144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621" y="2376091"/>
              <a:ext cx="484901" cy="2556000"/>
            </a:xfrm>
            <a:prstGeom prst="rect">
              <a:avLst/>
            </a:prstGeom>
          </p:spPr>
        </p:pic>
        <p:sp>
          <p:nvSpPr>
            <p:cNvPr id="25" name="TextBox 24">
              <a:extLst>
                <a:ext uri="{FF2B5EF4-FFF2-40B4-BE49-F238E27FC236}">
                  <a16:creationId xmlns:a16="http://schemas.microsoft.com/office/drawing/2014/main" id="{887CF70B-6722-489A-BFA6-CB601E6B0DFE}"/>
                </a:ext>
              </a:extLst>
            </p:cNvPr>
            <p:cNvSpPr txBox="1"/>
            <p:nvPr/>
          </p:nvSpPr>
          <p:spPr>
            <a:xfrm>
              <a:off x="4322974" y="4932091"/>
              <a:ext cx="1166276" cy="261610"/>
            </a:xfrm>
            <a:prstGeom prst="rect">
              <a:avLst/>
            </a:prstGeom>
            <a:noFill/>
          </p:spPr>
          <p:txBody>
            <a:bodyPr wrap="square">
              <a:spAutoFit/>
            </a:bodyPr>
            <a:lstStyle/>
            <a:p>
              <a:pPr algn="ctr"/>
              <a:r>
                <a:rPr lang="en-IN" sz="1050" dirty="0"/>
                <a:t>31</a:t>
              </a:r>
              <a:r>
                <a:rPr lang="en-IN" sz="1050" baseline="30000" dirty="0"/>
                <a:t>st</a:t>
              </a:r>
              <a:r>
                <a:rPr lang="en-IN" sz="1050" dirty="0"/>
                <a:t> March, 2020</a:t>
              </a:r>
            </a:p>
          </p:txBody>
        </p:sp>
        <p:sp>
          <p:nvSpPr>
            <p:cNvPr id="31" name="TextBox 30">
              <a:extLst>
                <a:ext uri="{FF2B5EF4-FFF2-40B4-BE49-F238E27FC236}">
                  <a16:creationId xmlns:a16="http://schemas.microsoft.com/office/drawing/2014/main" id="{27223353-6F02-454C-AC09-1925A673D0D9}"/>
                </a:ext>
              </a:extLst>
            </p:cNvPr>
            <p:cNvSpPr txBox="1"/>
            <p:nvPr/>
          </p:nvSpPr>
          <p:spPr>
            <a:xfrm>
              <a:off x="4322974" y="2030677"/>
              <a:ext cx="1166276" cy="276999"/>
            </a:xfrm>
            <a:prstGeom prst="rect">
              <a:avLst/>
            </a:prstGeom>
            <a:noFill/>
          </p:spPr>
          <p:txBody>
            <a:bodyPr wrap="square">
              <a:spAutoFit/>
            </a:bodyPr>
            <a:lstStyle/>
            <a:p>
              <a:pPr algn="ctr"/>
              <a:r>
                <a:rPr lang="en-IN" sz="1200" b="1" dirty="0">
                  <a:solidFill>
                    <a:schemeClr val="tx1">
                      <a:lumMod val="75000"/>
                      <a:lumOff val="25000"/>
                    </a:schemeClr>
                  </a:solidFill>
                </a:rPr>
                <a:t>Rs. 68,471</a:t>
              </a:r>
            </a:p>
          </p:txBody>
        </p:sp>
      </p:grpSp>
      <p:grpSp>
        <p:nvGrpSpPr>
          <p:cNvPr id="11" name="Group 10"/>
          <p:cNvGrpSpPr/>
          <p:nvPr/>
        </p:nvGrpSpPr>
        <p:grpSpPr>
          <a:xfrm>
            <a:off x="3401484" y="2298928"/>
            <a:ext cx="1166276" cy="3151479"/>
            <a:chOff x="7615368" y="2042222"/>
            <a:chExt cx="1166276" cy="3151479"/>
          </a:xfrm>
        </p:grpSpPr>
        <p:pic>
          <p:nvPicPr>
            <p:cNvPr id="18" name="Picture 17" descr="Background pattern&#10;&#10;Description automatically generated">
              <a:extLst>
                <a:ext uri="{FF2B5EF4-FFF2-40B4-BE49-F238E27FC236}">
                  <a16:creationId xmlns:a16="http://schemas.microsoft.com/office/drawing/2014/main" id="{488F5369-EA95-4F5C-A4EC-23C5AE03D7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6524" y="2374878"/>
              <a:ext cx="484901" cy="2556000"/>
            </a:xfrm>
            <a:prstGeom prst="rect">
              <a:avLst/>
            </a:prstGeom>
          </p:spPr>
        </p:pic>
        <p:sp>
          <p:nvSpPr>
            <p:cNvPr id="28" name="TextBox 27">
              <a:extLst>
                <a:ext uri="{FF2B5EF4-FFF2-40B4-BE49-F238E27FC236}">
                  <a16:creationId xmlns:a16="http://schemas.microsoft.com/office/drawing/2014/main" id="{5028ACAB-2F2F-4D7C-A555-DC9B3824B38A}"/>
                </a:ext>
              </a:extLst>
            </p:cNvPr>
            <p:cNvSpPr txBox="1"/>
            <p:nvPr/>
          </p:nvSpPr>
          <p:spPr>
            <a:xfrm>
              <a:off x="7615368" y="4932091"/>
              <a:ext cx="1166276" cy="261610"/>
            </a:xfrm>
            <a:prstGeom prst="rect">
              <a:avLst/>
            </a:prstGeom>
            <a:noFill/>
          </p:spPr>
          <p:txBody>
            <a:bodyPr wrap="square">
              <a:spAutoFit/>
            </a:bodyPr>
            <a:lstStyle/>
            <a:p>
              <a:pPr algn="ctr"/>
              <a:r>
                <a:rPr lang="en-IN" sz="1050" dirty="0"/>
                <a:t>31</a:t>
              </a:r>
              <a:r>
                <a:rPr lang="en-IN" sz="1050" baseline="30000" dirty="0"/>
                <a:t>st</a:t>
              </a:r>
              <a:r>
                <a:rPr lang="en-IN" sz="1050" dirty="0"/>
                <a:t> March, 2017</a:t>
              </a:r>
            </a:p>
          </p:txBody>
        </p:sp>
        <p:sp>
          <p:nvSpPr>
            <p:cNvPr id="34" name="TextBox 33">
              <a:extLst>
                <a:ext uri="{FF2B5EF4-FFF2-40B4-BE49-F238E27FC236}">
                  <a16:creationId xmlns:a16="http://schemas.microsoft.com/office/drawing/2014/main" id="{59322F2D-9A1D-47FB-9BA0-FC3FEA13D64D}"/>
                </a:ext>
              </a:extLst>
            </p:cNvPr>
            <p:cNvSpPr txBox="1"/>
            <p:nvPr/>
          </p:nvSpPr>
          <p:spPr>
            <a:xfrm>
              <a:off x="7615368" y="2042222"/>
              <a:ext cx="1166276" cy="276999"/>
            </a:xfrm>
            <a:prstGeom prst="rect">
              <a:avLst/>
            </a:prstGeom>
            <a:noFill/>
          </p:spPr>
          <p:txBody>
            <a:bodyPr wrap="square">
              <a:spAutoFit/>
            </a:bodyPr>
            <a:lstStyle/>
            <a:p>
              <a:pPr algn="ctr"/>
              <a:r>
                <a:rPr lang="en-IN" sz="1200" b="1" dirty="0">
                  <a:solidFill>
                    <a:schemeClr val="tx1">
                      <a:lumMod val="75000"/>
                      <a:lumOff val="25000"/>
                    </a:schemeClr>
                  </a:solidFill>
                </a:rPr>
                <a:t>Rs. 44,370</a:t>
              </a:r>
            </a:p>
          </p:txBody>
        </p:sp>
      </p:grpSp>
      <p:pic>
        <p:nvPicPr>
          <p:cNvPr id="35" name="Picture 34" descr="Text&#10;&#10;Description automatically generated">
            <a:extLst>
              <a:ext uri="{FF2B5EF4-FFF2-40B4-BE49-F238E27FC236}">
                <a16:creationId xmlns:a16="http://schemas.microsoft.com/office/drawing/2014/main" id="{556CD6A8-058D-4C2B-9A6E-51670965A68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grpSp>
        <p:nvGrpSpPr>
          <p:cNvPr id="7" name="Group 6"/>
          <p:cNvGrpSpPr/>
          <p:nvPr/>
        </p:nvGrpSpPr>
        <p:grpSpPr>
          <a:xfrm>
            <a:off x="5613152" y="2293447"/>
            <a:ext cx="1174662" cy="3163024"/>
            <a:chOff x="5435291" y="2030677"/>
            <a:chExt cx="1174662" cy="3163024"/>
          </a:xfrm>
        </p:grpSpPr>
        <p:sp>
          <p:nvSpPr>
            <p:cNvPr id="32" name="TextBox 31">
              <a:extLst>
                <a:ext uri="{FF2B5EF4-FFF2-40B4-BE49-F238E27FC236}">
                  <a16:creationId xmlns:a16="http://schemas.microsoft.com/office/drawing/2014/main" id="{41D37083-E41D-453C-AD92-CB4B69A41A1F}"/>
                </a:ext>
              </a:extLst>
            </p:cNvPr>
            <p:cNvSpPr txBox="1"/>
            <p:nvPr/>
          </p:nvSpPr>
          <p:spPr>
            <a:xfrm>
              <a:off x="5443677" y="2030677"/>
              <a:ext cx="1166276" cy="276999"/>
            </a:xfrm>
            <a:prstGeom prst="rect">
              <a:avLst/>
            </a:prstGeom>
            <a:noFill/>
          </p:spPr>
          <p:txBody>
            <a:bodyPr wrap="square">
              <a:spAutoFit/>
            </a:bodyPr>
            <a:lstStyle/>
            <a:p>
              <a:pPr algn="ctr"/>
              <a:r>
                <a:rPr lang="en-IN" sz="1200" b="1" dirty="0">
                  <a:solidFill>
                    <a:schemeClr val="tx1">
                      <a:lumMod val="75000"/>
                      <a:lumOff val="25000"/>
                    </a:schemeClr>
                  </a:solidFill>
                </a:rPr>
                <a:t>Rs 62,798</a:t>
              </a:r>
            </a:p>
          </p:txBody>
        </p:sp>
        <p:sp>
          <p:nvSpPr>
            <p:cNvPr id="37" name="TextBox 36">
              <a:extLst>
                <a:ext uri="{FF2B5EF4-FFF2-40B4-BE49-F238E27FC236}">
                  <a16:creationId xmlns:a16="http://schemas.microsoft.com/office/drawing/2014/main" id="{01A14899-0D97-49ED-A2FD-B997CCF27DDF}"/>
                </a:ext>
              </a:extLst>
            </p:cNvPr>
            <p:cNvSpPr txBox="1"/>
            <p:nvPr/>
          </p:nvSpPr>
          <p:spPr>
            <a:xfrm>
              <a:off x="5435291" y="4932091"/>
              <a:ext cx="1166276" cy="261610"/>
            </a:xfrm>
            <a:prstGeom prst="rect">
              <a:avLst/>
            </a:prstGeom>
            <a:noFill/>
          </p:spPr>
          <p:txBody>
            <a:bodyPr wrap="square">
              <a:spAutoFit/>
            </a:bodyPr>
            <a:lstStyle/>
            <a:p>
              <a:pPr algn="ctr"/>
              <a:r>
                <a:rPr lang="en-IN" sz="1050" dirty="0"/>
                <a:t>31</a:t>
              </a:r>
              <a:r>
                <a:rPr lang="en-IN" sz="1050" baseline="30000" dirty="0"/>
                <a:t>st</a:t>
              </a:r>
              <a:r>
                <a:rPr lang="en-IN" sz="1050" dirty="0"/>
                <a:t> March, 2019</a:t>
              </a:r>
            </a:p>
          </p:txBody>
        </p:sp>
        <p:pic>
          <p:nvPicPr>
            <p:cNvPr id="40" name="Picture 39" descr="A picture containing icon&#10;&#10;Description automatically generated">
              <a:extLst>
                <a:ext uri="{FF2B5EF4-FFF2-40B4-BE49-F238E27FC236}">
                  <a16:creationId xmlns:a16="http://schemas.microsoft.com/office/drawing/2014/main" id="{CE815E18-BCA9-4CF7-8F8F-06F3F67985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9118" y="2376435"/>
              <a:ext cx="484901" cy="2556000"/>
            </a:xfrm>
            <a:prstGeom prst="rect">
              <a:avLst/>
            </a:prstGeom>
          </p:spPr>
        </p:pic>
      </p:grpSp>
      <p:grpSp>
        <p:nvGrpSpPr>
          <p:cNvPr id="9" name="Group 8"/>
          <p:cNvGrpSpPr/>
          <p:nvPr/>
        </p:nvGrpSpPr>
        <p:grpSpPr>
          <a:xfrm>
            <a:off x="4491807" y="2285752"/>
            <a:ext cx="1166276" cy="3163024"/>
            <a:chOff x="6537163" y="2030677"/>
            <a:chExt cx="1166276" cy="3163024"/>
          </a:xfrm>
        </p:grpSpPr>
        <p:pic>
          <p:nvPicPr>
            <p:cNvPr id="16" name="Picture 15" descr="Chart, pie chart&#10;&#10;Description automatically generated">
              <a:extLst>
                <a:ext uri="{FF2B5EF4-FFF2-40B4-BE49-F238E27FC236}">
                  <a16:creationId xmlns:a16="http://schemas.microsoft.com/office/drawing/2014/main" id="{65E4CC59-47D7-4D73-AE00-C516B49EE8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102" y="2376435"/>
              <a:ext cx="484901" cy="2556000"/>
            </a:xfrm>
            <a:prstGeom prst="rect">
              <a:avLst/>
            </a:prstGeom>
          </p:spPr>
        </p:pic>
        <p:sp>
          <p:nvSpPr>
            <p:cNvPr id="33" name="TextBox 32">
              <a:extLst>
                <a:ext uri="{FF2B5EF4-FFF2-40B4-BE49-F238E27FC236}">
                  <a16:creationId xmlns:a16="http://schemas.microsoft.com/office/drawing/2014/main" id="{953C6B59-4FFD-4286-8622-07A694E724BF}"/>
                </a:ext>
              </a:extLst>
            </p:cNvPr>
            <p:cNvSpPr txBox="1"/>
            <p:nvPr/>
          </p:nvSpPr>
          <p:spPr>
            <a:xfrm>
              <a:off x="6537163" y="2030677"/>
              <a:ext cx="1166276" cy="276999"/>
            </a:xfrm>
            <a:prstGeom prst="rect">
              <a:avLst/>
            </a:prstGeom>
            <a:noFill/>
          </p:spPr>
          <p:txBody>
            <a:bodyPr wrap="square">
              <a:spAutoFit/>
            </a:bodyPr>
            <a:lstStyle/>
            <a:p>
              <a:pPr algn="ctr"/>
              <a:r>
                <a:rPr lang="en-IN" sz="1200" b="1" dirty="0">
                  <a:solidFill>
                    <a:schemeClr val="tx1">
                      <a:lumMod val="75000"/>
                      <a:lumOff val="25000"/>
                    </a:schemeClr>
                  </a:solidFill>
                </a:rPr>
                <a:t>Rs. 52,237</a:t>
              </a:r>
            </a:p>
          </p:txBody>
        </p:sp>
        <p:sp>
          <p:nvSpPr>
            <p:cNvPr id="41" name="TextBox 40">
              <a:extLst>
                <a:ext uri="{FF2B5EF4-FFF2-40B4-BE49-F238E27FC236}">
                  <a16:creationId xmlns:a16="http://schemas.microsoft.com/office/drawing/2014/main" id="{2F3258E8-BA33-460B-BEA8-47406B1FAA46}"/>
                </a:ext>
              </a:extLst>
            </p:cNvPr>
            <p:cNvSpPr txBox="1"/>
            <p:nvPr/>
          </p:nvSpPr>
          <p:spPr>
            <a:xfrm>
              <a:off x="6537163" y="4932091"/>
              <a:ext cx="1166276" cy="261610"/>
            </a:xfrm>
            <a:prstGeom prst="rect">
              <a:avLst/>
            </a:prstGeom>
            <a:noFill/>
          </p:spPr>
          <p:txBody>
            <a:bodyPr wrap="square">
              <a:spAutoFit/>
            </a:bodyPr>
            <a:lstStyle/>
            <a:p>
              <a:pPr algn="ctr"/>
              <a:r>
                <a:rPr lang="en-IN" sz="1050" dirty="0"/>
                <a:t>31</a:t>
              </a:r>
              <a:r>
                <a:rPr lang="en-IN" sz="1050" baseline="30000" dirty="0"/>
                <a:t>st</a:t>
              </a:r>
              <a:r>
                <a:rPr lang="en-IN" sz="1050" dirty="0"/>
                <a:t> March, 2018</a:t>
              </a:r>
            </a:p>
          </p:txBody>
        </p:sp>
      </p:grpSp>
    </p:spTree>
    <p:extLst>
      <p:ext uri="{BB962C8B-B14F-4D97-AF65-F5344CB8AC3E}">
        <p14:creationId xmlns:p14="http://schemas.microsoft.com/office/powerpoint/2010/main" val="2985739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3B1FEB1-FA93-4146-8B7B-A139724D7EC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5672297"/>
            <a:ext cx="12192000" cy="1197188"/>
          </a:xfrm>
          <a:prstGeom prst="rect">
            <a:avLst/>
          </a:prstGeom>
        </p:spPr>
      </p:pic>
      <p:pic>
        <p:nvPicPr>
          <p:cNvPr id="3" name="Picture 2" descr="Shape, rectangle&#10;&#10;Description automatically generated">
            <a:extLst>
              <a:ext uri="{FF2B5EF4-FFF2-40B4-BE49-F238E27FC236}">
                <a16:creationId xmlns:a16="http://schemas.microsoft.com/office/drawing/2014/main" id="{49934975-E508-43A9-9F38-3376D4B7207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2070" y="-1"/>
            <a:ext cx="11545129" cy="211837"/>
          </a:xfrm>
          <a:prstGeom prst="rect">
            <a:avLst/>
          </a:prstGeom>
        </p:spPr>
      </p:pic>
      <p:sp>
        <p:nvSpPr>
          <p:cNvPr id="4" name="TextBox 3">
            <a:extLst>
              <a:ext uri="{FF2B5EF4-FFF2-40B4-BE49-F238E27FC236}">
                <a16:creationId xmlns:a16="http://schemas.microsoft.com/office/drawing/2014/main" id="{2526C1DC-A38E-498B-A9B4-8E464BB6B655}"/>
              </a:ext>
            </a:extLst>
          </p:cNvPr>
          <p:cNvSpPr txBox="1"/>
          <p:nvPr/>
        </p:nvSpPr>
        <p:spPr>
          <a:xfrm>
            <a:off x="1802863" y="956338"/>
            <a:ext cx="9299357" cy="923330"/>
          </a:xfrm>
          <a:prstGeom prst="rect">
            <a:avLst/>
          </a:prstGeom>
          <a:noFill/>
        </p:spPr>
        <p:txBody>
          <a:bodyPr wrap="square">
            <a:spAutoFit/>
          </a:bodyPr>
          <a:lstStyle/>
          <a:p>
            <a:pPr algn="ctr"/>
            <a:r>
              <a:rPr lang="en-IN" sz="1800" b="1" spc="300" dirty="0">
                <a:solidFill>
                  <a:srgbClr val="003974"/>
                </a:solidFill>
                <a:effectLst/>
                <a:ea typeface="Calibri" panose="020F0502020204030204" pitchFamily="34" charset="0"/>
              </a:rPr>
              <a:t>MAX LIFE HAS REPORTED A CONSISTENT GROWTH SINCE ITS INCEPTION, REPORTING AN AVERAGE Y-O-Y GROWTH OF 15% IN THE LAST 4 YEARS</a:t>
            </a:r>
          </a:p>
        </p:txBody>
      </p:sp>
      <p:pic>
        <p:nvPicPr>
          <p:cNvPr id="6" name="Picture 5" descr="Logo&#10;&#10;Description automatically generated">
            <a:extLst>
              <a:ext uri="{FF2B5EF4-FFF2-40B4-BE49-F238E27FC236}">
                <a16:creationId xmlns:a16="http://schemas.microsoft.com/office/drawing/2014/main" id="{57C3B5E5-184D-45F8-A063-263BDF611C4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graphicFrame>
        <p:nvGraphicFramePr>
          <p:cNvPr id="16" name="Chart 15">
            <a:extLst>
              <a:ext uri="{FF2B5EF4-FFF2-40B4-BE49-F238E27FC236}">
                <a16:creationId xmlns:a16="http://schemas.microsoft.com/office/drawing/2014/main" id="{621F58CE-991D-498D-8C2F-166E61321B2B}"/>
              </a:ext>
            </a:extLst>
          </p:cNvPr>
          <p:cNvGraphicFramePr/>
          <p:nvPr>
            <p:extLst/>
          </p:nvPr>
        </p:nvGraphicFramePr>
        <p:xfrm>
          <a:off x="601195" y="1022909"/>
          <a:ext cx="11286004" cy="3352800"/>
        </p:xfrm>
        <a:graphic>
          <a:graphicData uri="http://schemas.openxmlformats.org/drawingml/2006/chart">
            <c:chart xmlns:c="http://schemas.openxmlformats.org/drawingml/2006/chart" xmlns:r="http://schemas.openxmlformats.org/officeDocument/2006/relationships" r:id="rId25"/>
          </a:graphicData>
        </a:graphic>
      </p:graphicFrame>
      <p:pic>
        <p:nvPicPr>
          <p:cNvPr id="19" name="Picture 18">
            <a:extLst>
              <a:ext uri="{FF2B5EF4-FFF2-40B4-BE49-F238E27FC236}">
                <a16:creationId xmlns:a16="http://schemas.microsoft.com/office/drawing/2014/main" id="{1712CE8C-B81F-45FC-B61D-647E53AB79D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1195" y="4067093"/>
            <a:ext cx="11416634" cy="506155"/>
          </a:xfrm>
          <a:prstGeom prst="rect">
            <a:avLst/>
          </a:prstGeom>
        </p:spPr>
      </p:pic>
      <p:sp>
        <p:nvSpPr>
          <p:cNvPr id="100" name="Text Box 33">
            <a:extLst>
              <a:ext uri="{FF2B5EF4-FFF2-40B4-BE49-F238E27FC236}">
                <a16:creationId xmlns:a16="http://schemas.microsoft.com/office/drawing/2014/main" id="{090D2C31-5843-432F-B655-E4CE8C0EDC2F}"/>
              </a:ext>
            </a:extLst>
          </p:cNvPr>
          <p:cNvSpPr txBox="1">
            <a:spLocks noChangeArrowheads="1"/>
          </p:cNvSpPr>
          <p:nvPr>
            <p:custDataLst>
              <p:tags r:id="rId1"/>
            </p:custDataLst>
          </p:nvPr>
        </p:nvSpPr>
        <p:spPr bwMode="gray">
          <a:xfrm>
            <a:off x="1906104" y="4366876"/>
            <a:ext cx="262892" cy="153888"/>
          </a:xfrm>
          <a:prstGeom prst="rect">
            <a:avLst/>
          </a:prstGeom>
          <a:noFill/>
          <a:ln w="12700">
            <a:noFill/>
            <a:miter lim="800000"/>
            <a:headEnd/>
            <a:tailEnd/>
          </a:ln>
        </p:spPr>
        <p:txBody>
          <a:bodyPr wrap="non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2003</a:t>
            </a:r>
          </a:p>
        </p:txBody>
      </p:sp>
      <p:sp>
        <p:nvSpPr>
          <p:cNvPr id="101" name="Text Box 34">
            <a:extLst>
              <a:ext uri="{FF2B5EF4-FFF2-40B4-BE49-F238E27FC236}">
                <a16:creationId xmlns:a16="http://schemas.microsoft.com/office/drawing/2014/main" id="{A5797442-7C00-460A-946D-53AB55D7624F}"/>
              </a:ext>
            </a:extLst>
          </p:cNvPr>
          <p:cNvSpPr txBox="1">
            <a:spLocks noChangeArrowheads="1"/>
          </p:cNvSpPr>
          <p:nvPr>
            <p:custDataLst>
              <p:tags r:id="rId2"/>
            </p:custDataLst>
          </p:nvPr>
        </p:nvSpPr>
        <p:spPr bwMode="gray">
          <a:xfrm>
            <a:off x="923516" y="4366876"/>
            <a:ext cx="262892" cy="153888"/>
          </a:xfrm>
          <a:prstGeom prst="rect">
            <a:avLst/>
          </a:prstGeom>
          <a:noFill/>
          <a:ln w="12700">
            <a:noFill/>
            <a:miter lim="800000"/>
            <a:headEnd/>
            <a:tailEnd/>
          </a:ln>
        </p:spPr>
        <p:txBody>
          <a:bodyPr wrap="non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2001</a:t>
            </a:r>
          </a:p>
        </p:txBody>
      </p:sp>
      <p:sp>
        <p:nvSpPr>
          <p:cNvPr id="102" name="Text Box 35">
            <a:extLst>
              <a:ext uri="{FF2B5EF4-FFF2-40B4-BE49-F238E27FC236}">
                <a16:creationId xmlns:a16="http://schemas.microsoft.com/office/drawing/2014/main" id="{92584CB7-8411-4FB1-ACD0-5F295F861236}"/>
              </a:ext>
            </a:extLst>
          </p:cNvPr>
          <p:cNvSpPr txBox="1">
            <a:spLocks noChangeArrowheads="1"/>
          </p:cNvSpPr>
          <p:nvPr>
            <p:custDataLst>
              <p:tags r:id="rId3"/>
            </p:custDataLst>
          </p:nvPr>
        </p:nvSpPr>
        <p:spPr bwMode="gray">
          <a:xfrm>
            <a:off x="1414810" y="4366876"/>
            <a:ext cx="262892" cy="153888"/>
          </a:xfrm>
          <a:prstGeom prst="rect">
            <a:avLst/>
          </a:prstGeom>
          <a:noFill/>
          <a:ln w="12700">
            <a:noFill/>
            <a:miter lim="800000"/>
            <a:headEnd/>
            <a:tailEnd/>
          </a:ln>
        </p:spPr>
        <p:txBody>
          <a:bodyPr wrap="non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2002</a:t>
            </a:r>
          </a:p>
        </p:txBody>
      </p:sp>
      <p:sp>
        <p:nvSpPr>
          <p:cNvPr id="103" name="Text Box 37">
            <a:extLst>
              <a:ext uri="{FF2B5EF4-FFF2-40B4-BE49-F238E27FC236}">
                <a16:creationId xmlns:a16="http://schemas.microsoft.com/office/drawing/2014/main" id="{082B7762-6F3A-46F4-886A-901564CEBDB7}"/>
              </a:ext>
            </a:extLst>
          </p:cNvPr>
          <p:cNvSpPr txBox="1">
            <a:spLocks noChangeArrowheads="1"/>
          </p:cNvSpPr>
          <p:nvPr>
            <p:custDataLst>
              <p:tags r:id="rId4"/>
            </p:custDataLst>
          </p:nvPr>
        </p:nvSpPr>
        <p:spPr bwMode="gray">
          <a:xfrm>
            <a:off x="2397398" y="4366876"/>
            <a:ext cx="262892" cy="153888"/>
          </a:xfrm>
          <a:prstGeom prst="rect">
            <a:avLst/>
          </a:prstGeom>
          <a:noFill/>
          <a:ln w="12700">
            <a:noFill/>
            <a:miter lim="800000"/>
            <a:headEnd/>
            <a:tailEnd/>
          </a:ln>
        </p:spPr>
        <p:txBody>
          <a:bodyPr wrap="non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2004</a:t>
            </a:r>
          </a:p>
        </p:txBody>
      </p:sp>
      <p:sp>
        <p:nvSpPr>
          <p:cNvPr id="104" name="Text Box 36">
            <a:extLst>
              <a:ext uri="{FF2B5EF4-FFF2-40B4-BE49-F238E27FC236}">
                <a16:creationId xmlns:a16="http://schemas.microsoft.com/office/drawing/2014/main" id="{9C5C64FF-5BF9-4D6A-8F05-E0ADC5351BED}"/>
              </a:ext>
            </a:extLst>
          </p:cNvPr>
          <p:cNvSpPr txBox="1">
            <a:spLocks noChangeArrowheads="1"/>
          </p:cNvSpPr>
          <p:nvPr>
            <p:custDataLst>
              <p:tags r:id="rId5"/>
            </p:custDataLst>
          </p:nvPr>
        </p:nvSpPr>
        <p:spPr bwMode="gray">
          <a:xfrm>
            <a:off x="2888692"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2005</a:t>
            </a:r>
          </a:p>
        </p:txBody>
      </p:sp>
      <p:sp>
        <p:nvSpPr>
          <p:cNvPr id="105" name="Text Box 38">
            <a:extLst>
              <a:ext uri="{FF2B5EF4-FFF2-40B4-BE49-F238E27FC236}">
                <a16:creationId xmlns:a16="http://schemas.microsoft.com/office/drawing/2014/main" id="{A677B63F-AD6B-4A21-9757-4B083AC4312E}"/>
              </a:ext>
            </a:extLst>
          </p:cNvPr>
          <p:cNvSpPr txBox="1">
            <a:spLocks noChangeArrowheads="1"/>
          </p:cNvSpPr>
          <p:nvPr>
            <p:custDataLst>
              <p:tags r:id="rId6"/>
            </p:custDataLst>
          </p:nvPr>
        </p:nvSpPr>
        <p:spPr bwMode="gray">
          <a:xfrm>
            <a:off x="3454546"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2006</a:t>
            </a:r>
          </a:p>
        </p:txBody>
      </p:sp>
      <p:sp>
        <p:nvSpPr>
          <p:cNvPr id="106" name="Text Box 39">
            <a:extLst>
              <a:ext uri="{FF2B5EF4-FFF2-40B4-BE49-F238E27FC236}">
                <a16:creationId xmlns:a16="http://schemas.microsoft.com/office/drawing/2014/main" id="{46E9D4D9-6646-40ED-8CCE-6E43B9917546}"/>
              </a:ext>
            </a:extLst>
          </p:cNvPr>
          <p:cNvSpPr txBox="1">
            <a:spLocks noChangeArrowheads="1"/>
          </p:cNvSpPr>
          <p:nvPr>
            <p:custDataLst>
              <p:tags r:id="rId7"/>
            </p:custDataLst>
          </p:nvPr>
        </p:nvSpPr>
        <p:spPr bwMode="gray">
          <a:xfrm>
            <a:off x="4020400"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2007</a:t>
            </a:r>
          </a:p>
        </p:txBody>
      </p:sp>
      <p:sp>
        <p:nvSpPr>
          <p:cNvPr id="107" name="Text Box 40">
            <a:extLst>
              <a:ext uri="{FF2B5EF4-FFF2-40B4-BE49-F238E27FC236}">
                <a16:creationId xmlns:a16="http://schemas.microsoft.com/office/drawing/2014/main" id="{7CD72E6D-0728-4114-A237-C4CD6B2251D6}"/>
              </a:ext>
            </a:extLst>
          </p:cNvPr>
          <p:cNvSpPr txBox="1">
            <a:spLocks noChangeArrowheads="1"/>
          </p:cNvSpPr>
          <p:nvPr>
            <p:custDataLst>
              <p:tags r:id="rId8"/>
            </p:custDataLst>
          </p:nvPr>
        </p:nvSpPr>
        <p:spPr bwMode="gray">
          <a:xfrm>
            <a:off x="4586254"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2008</a:t>
            </a:r>
          </a:p>
        </p:txBody>
      </p:sp>
      <p:sp>
        <p:nvSpPr>
          <p:cNvPr id="108" name="Text Box 80">
            <a:extLst>
              <a:ext uri="{FF2B5EF4-FFF2-40B4-BE49-F238E27FC236}">
                <a16:creationId xmlns:a16="http://schemas.microsoft.com/office/drawing/2014/main" id="{CE32483E-048A-4CA3-979F-71FE7D75BD4A}"/>
              </a:ext>
            </a:extLst>
          </p:cNvPr>
          <p:cNvSpPr txBox="1">
            <a:spLocks noChangeArrowheads="1"/>
          </p:cNvSpPr>
          <p:nvPr>
            <p:custDataLst>
              <p:tags r:id="rId9"/>
            </p:custDataLst>
          </p:nvPr>
        </p:nvSpPr>
        <p:spPr bwMode="gray">
          <a:xfrm>
            <a:off x="5152108"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2009</a:t>
            </a:r>
          </a:p>
        </p:txBody>
      </p:sp>
      <p:sp>
        <p:nvSpPr>
          <p:cNvPr id="109" name="Text Box 81">
            <a:extLst>
              <a:ext uri="{FF2B5EF4-FFF2-40B4-BE49-F238E27FC236}">
                <a16:creationId xmlns:a16="http://schemas.microsoft.com/office/drawing/2014/main" id="{A2C80A69-D69B-4191-9344-101100DD9FFC}"/>
              </a:ext>
            </a:extLst>
          </p:cNvPr>
          <p:cNvSpPr txBox="1">
            <a:spLocks noChangeArrowheads="1"/>
          </p:cNvSpPr>
          <p:nvPr>
            <p:custDataLst>
              <p:tags r:id="rId10"/>
            </p:custDataLst>
          </p:nvPr>
        </p:nvSpPr>
        <p:spPr bwMode="gray">
          <a:xfrm>
            <a:off x="5717962"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2010</a:t>
            </a:r>
          </a:p>
        </p:txBody>
      </p:sp>
      <p:sp>
        <p:nvSpPr>
          <p:cNvPr id="110" name="Text Box 81">
            <a:extLst>
              <a:ext uri="{FF2B5EF4-FFF2-40B4-BE49-F238E27FC236}">
                <a16:creationId xmlns:a16="http://schemas.microsoft.com/office/drawing/2014/main" id="{C46D1C73-6206-4F2D-9715-F90F8265D635}"/>
              </a:ext>
            </a:extLst>
          </p:cNvPr>
          <p:cNvSpPr txBox="1">
            <a:spLocks noChangeArrowheads="1"/>
          </p:cNvSpPr>
          <p:nvPr>
            <p:custDataLst>
              <p:tags r:id="rId11"/>
            </p:custDataLst>
          </p:nvPr>
        </p:nvSpPr>
        <p:spPr bwMode="gray">
          <a:xfrm>
            <a:off x="6283816"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2011</a:t>
            </a:r>
          </a:p>
        </p:txBody>
      </p:sp>
      <p:sp>
        <p:nvSpPr>
          <p:cNvPr id="111" name="Text Box 81">
            <a:extLst>
              <a:ext uri="{FF2B5EF4-FFF2-40B4-BE49-F238E27FC236}">
                <a16:creationId xmlns:a16="http://schemas.microsoft.com/office/drawing/2014/main" id="{FEFF45D2-23C6-4191-8514-ADBAC16102D5}"/>
              </a:ext>
            </a:extLst>
          </p:cNvPr>
          <p:cNvSpPr txBox="1">
            <a:spLocks noChangeArrowheads="1"/>
          </p:cNvSpPr>
          <p:nvPr>
            <p:custDataLst>
              <p:tags r:id="rId12"/>
            </p:custDataLst>
          </p:nvPr>
        </p:nvSpPr>
        <p:spPr bwMode="gray">
          <a:xfrm>
            <a:off x="6849670"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2012</a:t>
            </a:r>
          </a:p>
        </p:txBody>
      </p:sp>
      <p:sp>
        <p:nvSpPr>
          <p:cNvPr id="112" name="Text Box 81">
            <a:extLst>
              <a:ext uri="{FF2B5EF4-FFF2-40B4-BE49-F238E27FC236}">
                <a16:creationId xmlns:a16="http://schemas.microsoft.com/office/drawing/2014/main" id="{6246A0C7-9697-4BD5-9ADB-1293FBF2F534}"/>
              </a:ext>
            </a:extLst>
          </p:cNvPr>
          <p:cNvSpPr txBox="1">
            <a:spLocks noChangeArrowheads="1"/>
          </p:cNvSpPr>
          <p:nvPr>
            <p:custDataLst>
              <p:tags r:id="rId13"/>
            </p:custDataLst>
          </p:nvPr>
        </p:nvSpPr>
        <p:spPr bwMode="gray">
          <a:xfrm>
            <a:off x="7415524" y="4366876"/>
            <a:ext cx="262892" cy="153888"/>
          </a:xfrm>
          <a:prstGeom prst="rect">
            <a:avLst/>
          </a:prstGeom>
          <a:noFill/>
          <a:ln w="12700">
            <a:noFill/>
            <a:miter lim="800000"/>
            <a:headEnd/>
            <a:tailEnd/>
          </a:ln>
        </p:spPr>
        <p:txBody>
          <a:bodyPr wrap="non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003974"/>
                </a:solidFill>
                <a:effectLst/>
                <a:uLnTx/>
                <a:uFillTx/>
                <a:ea typeface="+mn-ea"/>
                <a:cs typeface="Arial" pitchFamily="34" charset="0"/>
              </a:rPr>
              <a:t>2013</a:t>
            </a:r>
          </a:p>
        </p:txBody>
      </p:sp>
      <p:sp>
        <p:nvSpPr>
          <p:cNvPr id="113" name="Chevron 19">
            <a:extLst>
              <a:ext uri="{FF2B5EF4-FFF2-40B4-BE49-F238E27FC236}">
                <a16:creationId xmlns:a16="http://schemas.microsoft.com/office/drawing/2014/main" id="{FE213B85-E144-4C87-A23A-0B11D60F9844}"/>
              </a:ext>
            </a:extLst>
          </p:cNvPr>
          <p:cNvSpPr/>
          <p:nvPr/>
        </p:nvSpPr>
        <p:spPr bwMode="gray">
          <a:xfrm>
            <a:off x="2635812" y="4263820"/>
            <a:ext cx="225052" cy="360000"/>
          </a:xfrm>
          <a:prstGeom prst="chevron">
            <a:avLst>
              <a:gd name="adj" fmla="val 69490"/>
            </a:avLst>
          </a:prstGeom>
          <a:solidFill>
            <a:sysClr val="window" lastClr="FFFFFF"/>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white"/>
              </a:solidFill>
              <a:effectLst/>
              <a:uLnTx/>
              <a:uFillTx/>
              <a:ea typeface="+mn-ea"/>
              <a:cs typeface="calibri" pitchFamily="34" charset="0"/>
            </a:endParaRPr>
          </a:p>
        </p:txBody>
      </p:sp>
      <p:sp>
        <p:nvSpPr>
          <p:cNvPr id="114" name="Chevron 20">
            <a:extLst>
              <a:ext uri="{FF2B5EF4-FFF2-40B4-BE49-F238E27FC236}">
                <a16:creationId xmlns:a16="http://schemas.microsoft.com/office/drawing/2014/main" id="{342B4490-2488-4771-9432-6E9686F50141}"/>
              </a:ext>
            </a:extLst>
          </p:cNvPr>
          <p:cNvSpPr/>
          <p:nvPr/>
        </p:nvSpPr>
        <p:spPr bwMode="gray">
          <a:xfrm>
            <a:off x="8870694" y="4263820"/>
            <a:ext cx="225052" cy="360000"/>
          </a:xfrm>
          <a:prstGeom prst="chevron">
            <a:avLst>
              <a:gd name="adj" fmla="val 69490"/>
            </a:avLst>
          </a:prstGeom>
          <a:solidFill>
            <a:sysClr val="window" lastClr="FFFFFF"/>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white"/>
              </a:solidFill>
              <a:effectLst/>
              <a:uLnTx/>
              <a:uFillTx/>
              <a:ea typeface="+mn-ea"/>
              <a:cs typeface="calibri" pitchFamily="34" charset="0"/>
            </a:endParaRPr>
          </a:p>
        </p:txBody>
      </p:sp>
      <p:sp>
        <p:nvSpPr>
          <p:cNvPr id="115" name="TextBox 114">
            <a:extLst>
              <a:ext uri="{FF2B5EF4-FFF2-40B4-BE49-F238E27FC236}">
                <a16:creationId xmlns:a16="http://schemas.microsoft.com/office/drawing/2014/main" id="{C5DDD66F-0167-40AE-B839-909FA60A87FF}"/>
              </a:ext>
            </a:extLst>
          </p:cNvPr>
          <p:cNvSpPr txBox="1"/>
          <p:nvPr/>
        </p:nvSpPr>
        <p:spPr bwMode="gray">
          <a:xfrm>
            <a:off x="386998" y="4848284"/>
            <a:ext cx="881147" cy="415498"/>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ea typeface="+mn-ea"/>
                <a:cs typeface="calibri" pitchFamily="34" charset="0"/>
              </a:rPr>
              <a:t>S</a:t>
            </a: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tarted its commercial operations</a:t>
            </a:r>
          </a:p>
        </p:txBody>
      </p:sp>
      <p:sp>
        <p:nvSpPr>
          <p:cNvPr id="116" name="TextBox 115">
            <a:extLst>
              <a:ext uri="{FF2B5EF4-FFF2-40B4-BE49-F238E27FC236}">
                <a16:creationId xmlns:a16="http://schemas.microsoft.com/office/drawing/2014/main" id="{8C6BF535-A13A-400F-A2FE-6FA2055F0EDC}"/>
              </a:ext>
            </a:extLst>
          </p:cNvPr>
          <p:cNvSpPr txBox="1"/>
          <p:nvPr/>
        </p:nvSpPr>
        <p:spPr bwMode="gray">
          <a:xfrm>
            <a:off x="899939" y="5244660"/>
            <a:ext cx="1157610" cy="415498"/>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Rural Distribution </a:t>
            </a:r>
            <a:br>
              <a:rPr kumimoji="0" lang="en-US" sz="900" b="0" i="0" u="none" strike="noStrike" kern="0" cap="none" spc="0" normalizeH="0" baseline="0" noProof="0" dirty="0">
                <a:ln>
                  <a:noFill/>
                </a:ln>
                <a:solidFill>
                  <a:srgbClr val="F27B21"/>
                </a:solidFill>
                <a:effectLst/>
                <a:uLnTx/>
                <a:uFillTx/>
                <a:ea typeface="+mn-ea"/>
                <a:cs typeface="calibri" pitchFamily="34" charset="0"/>
              </a:rPr>
            </a:br>
            <a:r>
              <a:rPr kumimoji="0" lang="en-US" sz="900" b="0" i="0" u="none" strike="noStrike" kern="0" cap="none" spc="0" normalizeH="0" baseline="0" noProof="0" dirty="0">
                <a:ln>
                  <a:noFill/>
                </a:ln>
                <a:solidFill>
                  <a:srgbClr val="F27B21"/>
                </a:solidFill>
                <a:effectLst/>
                <a:uLnTx/>
                <a:uFillTx/>
                <a:ea typeface="+mn-ea"/>
                <a:cs typeface="calibri" pitchFamily="34" charset="0"/>
              </a:rPr>
              <a:t>network started in Punjab</a:t>
            </a:r>
          </a:p>
        </p:txBody>
      </p:sp>
      <p:sp>
        <p:nvSpPr>
          <p:cNvPr id="117" name="TextBox 116">
            <a:extLst>
              <a:ext uri="{FF2B5EF4-FFF2-40B4-BE49-F238E27FC236}">
                <a16:creationId xmlns:a16="http://schemas.microsoft.com/office/drawing/2014/main" id="{2E854C31-F473-4D06-905B-59DF48EFF794}"/>
              </a:ext>
            </a:extLst>
          </p:cNvPr>
          <p:cNvSpPr txBox="1"/>
          <p:nvPr/>
        </p:nvSpPr>
        <p:spPr bwMode="gray">
          <a:xfrm>
            <a:off x="1330317" y="6014020"/>
            <a:ext cx="1466986" cy="276999"/>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First Bancassurance and </a:t>
            </a:r>
            <a:br>
              <a:rPr kumimoji="0" lang="en-US" sz="900" b="0" i="0" u="none" strike="noStrike" kern="0" cap="none" spc="0" normalizeH="0" baseline="0" noProof="0" dirty="0">
                <a:ln>
                  <a:noFill/>
                </a:ln>
                <a:solidFill>
                  <a:srgbClr val="F27B21"/>
                </a:solidFill>
                <a:effectLst/>
                <a:uLnTx/>
                <a:uFillTx/>
                <a:ea typeface="+mn-ea"/>
                <a:cs typeface="calibri" pitchFamily="34" charset="0"/>
              </a:rPr>
            </a:br>
            <a:r>
              <a:rPr kumimoji="0" lang="en-US" sz="900" b="0" i="0" u="none" strike="noStrike" kern="0" cap="none" spc="0" normalizeH="0" baseline="0" noProof="0" dirty="0">
                <a:ln>
                  <a:noFill/>
                </a:ln>
                <a:solidFill>
                  <a:srgbClr val="F27B21"/>
                </a:solidFill>
                <a:effectLst/>
                <a:uLnTx/>
                <a:uFillTx/>
                <a:ea typeface="+mn-ea"/>
                <a:cs typeface="calibri" pitchFamily="34" charset="0"/>
              </a:rPr>
              <a:t>Corporate agency relationship</a:t>
            </a:r>
          </a:p>
        </p:txBody>
      </p:sp>
      <p:sp>
        <p:nvSpPr>
          <p:cNvPr id="118" name="TextBox 117">
            <a:extLst>
              <a:ext uri="{FF2B5EF4-FFF2-40B4-BE49-F238E27FC236}">
                <a16:creationId xmlns:a16="http://schemas.microsoft.com/office/drawing/2014/main" id="{18CEAEFC-B516-4F1A-907B-8CA77D6D53AB}"/>
              </a:ext>
            </a:extLst>
          </p:cNvPr>
          <p:cNvSpPr txBox="1"/>
          <p:nvPr/>
        </p:nvSpPr>
        <p:spPr bwMode="gray">
          <a:xfrm>
            <a:off x="2102364" y="5370893"/>
            <a:ext cx="1287437" cy="276999"/>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Launched Life Maker – first Unit Linked product</a:t>
            </a:r>
          </a:p>
        </p:txBody>
      </p:sp>
      <p:sp>
        <p:nvSpPr>
          <p:cNvPr id="119" name="TextBox 118">
            <a:extLst>
              <a:ext uri="{FF2B5EF4-FFF2-40B4-BE49-F238E27FC236}">
                <a16:creationId xmlns:a16="http://schemas.microsoft.com/office/drawing/2014/main" id="{BF1003B4-462E-4392-AF4A-E71A0DAC5DB2}"/>
              </a:ext>
            </a:extLst>
          </p:cNvPr>
          <p:cNvSpPr txBox="1"/>
          <p:nvPr/>
        </p:nvSpPr>
        <p:spPr bwMode="gray">
          <a:xfrm>
            <a:off x="2742886" y="4977968"/>
            <a:ext cx="866694" cy="276999"/>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Completed </a:t>
            </a:r>
            <a:b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br>
            <a:r>
              <a:rPr lang="en-US" sz="900" kern="0" dirty="0">
                <a:solidFill>
                  <a:schemeClr val="tx1">
                    <a:lumMod val="75000"/>
                    <a:lumOff val="25000"/>
                  </a:schemeClr>
                </a:solidFill>
                <a:latin typeface="Rupee"/>
                <a:ea typeface="+mn-ea"/>
                <a:cs typeface="calibri" pitchFamily="34" charset="0"/>
              </a:rPr>
              <a:t>Rs. </a:t>
            </a: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500 cr. of AFYP</a:t>
            </a:r>
          </a:p>
        </p:txBody>
      </p:sp>
      <p:sp>
        <p:nvSpPr>
          <p:cNvPr id="120" name="TextBox 119">
            <a:extLst>
              <a:ext uri="{FF2B5EF4-FFF2-40B4-BE49-F238E27FC236}">
                <a16:creationId xmlns:a16="http://schemas.microsoft.com/office/drawing/2014/main" id="{2359FCBB-824C-4785-81A1-8E2587A5501E}"/>
              </a:ext>
            </a:extLst>
          </p:cNvPr>
          <p:cNvSpPr txBox="1"/>
          <p:nvPr/>
        </p:nvSpPr>
        <p:spPr bwMode="gray">
          <a:xfrm>
            <a:off x="3403209" y="5392098"/>
            <a:ext cx="816434" cy="276999"/>
          </a:xfrm>
          <a:prstGeom prst="rect">
            <a:avLst/>
          </a:prstGeom>
          <a:noFill/>
          <a:ln w="9525">
            <a:noFill/>
            <a:miter lim="800000"/>
            <a:headEnd/>
            <a:tailEnd/>
          </a:ln>
        </p:spPr>
        <p:txBody>
          <a:bodyPr wrap="square" lIns="0" tIns="0" rIns="0" bIns="0" rtlCol="0" anchor="b">
            <a:spAutoFit/>
          </a:bodyPr>
          <a:lstStyle/>
          <a:p>
            <a:pPr marL="0" marR="0" lvl="0" indent="0" algn="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Sold more than </a:t>
            </a:r>
            <a:br>
              <a:rPr kumimoji="0" lang="en-US" sz="900" b="0" i="0" u="none" strike="noStrike" kern="0" cap="none" spc="0" normalizeH="0" baseline="0" noProof="0" dirty="0">
                <a:ln>
                  <a:noFill/>
                </a:ln>
                <a:solidFill>
                  <a:srgbClr val="F27B21"/>
                </a:solidFill>
                <a:effectLst/>
                <a:uLnTx/>
                <a:uFillTx/>
                <a:ea typeface="+mn-ea"/>
                <a:cs typeface="calibri" pitchFamily="34" charset="0"/>
              </a:rPr>
            </a:br>
            <a:r>
              <a:rPr kumimoji="0" lang="en-US" sz="900" b="0" i="0" u="none" strike="noStrike" kern="0" cap="none" spc="0" normalizeH="0" baseline="0" noProof="0" dirty="0">
                <a:ln>
                  <a:noFill/>
                </a:ln>
                <a:solidFill>
                  <a:srgbClr val="F27B21"/>
                </a:solidFill>
                <a:effectLst/>
                <a:uLnTx/>
                <a:uFillTx/>
                <a:ea typeface="+mn-ea"/>
                <a:cs typeface="calibri" pitchFamily="34" charset="0"/>
              </a:rPr>
              <a:t>1 million policies</a:t>
            </a:r>
          </a:p>
        </p:txBody>
      </p:sp>
      <p:sp>
        <p:nvSpPr>
          <p:cNvPr id="121" name="TextBox 120">
            <a:extLst>
              <a:ext uri="{FF2B5EF4-FFF2-40B4-BE49-F238E27FC236}">
                <a16:creationId xmlns:a16="http://schemas.microsoft.com/office/drawing/2014/main" id="{F0A4FD6B-8B35-441A-99FE-26B157CBFC57}"/>
              </a:ext>
            </a:extLst>
          </p:cNvPr>
          <p:cNvSpPr txBox="1"/>
          <p:nvPr/>
        </p:nvSpPr>
        <p:spPr bwMode="gray">
          <a:xfrm>
            <a:off x="3903981" y="5960249"/>
            <a:ext cx="1064668" cy="276999"/>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Dedicated operations centre inaugurated</a:t>
            </a:r>
          </a:p>
        </p:txBody>
      </p:sp>
      <p:sp>
        <p:nvSpPr>
          <p:cNvPr id="122" name="TextBox 121">
            <a:extLst>
              <a:ext uri="{FF2B5EF4-FFF2-40B4-BE49-F238E27FC236}">
                <a16:creationId xmlns:a16="http://schemas.microsoft.com/office/drawing/2014/main" id="{10BFFFDF-E3B9-4A26-9AE5-8AE613C6C4FF}"/>
              </a:ext>
            </a:extLst>
          </p:cNvPr>
          <p:cNvSpPr txBox="1"/>
          <p:nvPr/>
        </p:nvSpPr>
        <p:spPr bwMode="gray">
          <a:xfrm>
            <a:off x="4423942" y="5292773"/>
            <a:ext cx="1077859" cy="276999"/>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Entered the Health Insurance Segment</a:t>
            </a:r>
          </a:p>
        </p:txBody>
      </p:sp>
      <p:sp>
        <p:nvSpPr>
          <p:cNvPr id="123" name="TextBox 122">
            <a:extLst>
              <a:ext uri="{FF2B5EF4-FFF2-40B4-BE49-F238E27FC236}">
                <a16:creationId xmlns:a16="http://schemas.microsoft.com/office/drawing/2014/main" id="{50690F03-DE40-48A2-9DCE-53A0F7F59B8D}"/>
              </a:ext>
            </a:extLst>
          </p:cNvPr>
          <p:cNvSpPr txBox="1"/>
          <p:nvPr/>
        </p:nvSpPr>
        <p:spPr bwMode="gray">
          <a:xfrm>
            <a:off x="6109914" y="5013243"/>
            <a:ext cx="631345" cy="276999"/>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Tie up with Axis Bank</a:t>
            </a:r>
          </a:p>
        </p:txBody>
      </p:sp>
      <p:sp>
        <p:nvSpPr>
          <p:cNvPr id="124" name="TextBox 123">
            <a:extLst>
              <a:ext uri="{FF2B5EF4-FFF2-40B4-BE49-F238E27FC236}">
                <a16:creationId xmlns:a16="http://schemas.microsoft.com/office/drawing/2014/main" id="{86252C01-3642-4873-804C-68BD83ECBBA8}"/>
              </a:ext>
            </a:extLst>
          </p:cNvPr>
          <p:cNvSpPr txBox="1"/>
          <p:nvPr/>
        </p:nvSpPr>
        <p:spPr bwMode="gray">
          <a:xfrm>
            <a:off x="5255431" y="5737021"/>
            <a:ext cx="1267861" cy="415498"/>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Awarded the  Asia Insurance Industry award for Innovation 2009</a:t>
            </a:r>
          </a:p>
        </p:txBody>
      </p:sp>
      <p:sp>
        <p:nvSpPr>
          <p:cNvPr id="125" name="TextBox 124">
            <a:extLst>
              <a:ext uri="{FF2B5EF4-FFF2-40B4-BE49-F238E27FC236}">
                <a16:creationId xmlns:a16="http://schemas.microsoft.com/office/drawing/2014/main" id="{44514A01-57C1-476B-A713-37BA0B7B18F2}"/>
              </a:ext>
            </a:extLst>
          </p:cNvPr>
          <p:cNvSpPr txBox="1"/>
          <p:nvPr/>
        </p:nvSpPr>
        <p:spPr bwMode="gray">
          <a:xfrm>
            <a:off x="6961093" y="4749663"/>
            <a:ext cx="1557668" cy="553998"/>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Reached US$ I billion </a:t>
            </a:r>
            <a:b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b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mark in total revenue </a:t>
            </a:r>
            <a:b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b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and recorded its maiden shareholders’ profit </a:t>
            </a:r>
          </a:p>
        </p:txBody>
      </p:sp>
      <p:sp>
        <p:nvSpPr>
          <p:cNvPr id="126" name="TextBox 125">
            <a:extLst>
              <a:ext uri="{FF2B5EF4-FFF2-40B4-BE49-F238E27FC236}">
                <a16:creationId xmlns:a16="http://schemas.microsoft.com/office/drawing/2014/main" id="{8D45F786-9A12-47C7-A054-997FDB5A9956}"/>
              </a:ext>
            </a:extLst>
          </p:cNvPr>
          <p:cNvSpPr txBox="1"/>
          <p:nvPr/>
        </p:nvSpPr>
        <p:spPr bwMode="gray">
          <a:xfrm>
            <a:off x="6958660" y="5385851"/>
            <a:ext cx="1157023" cy="553998"/>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Became the largest non bank owned private life insurance company in India</a:t>
            </a:r>
          </a:p>
        </p:txBody>
      </p:sp>
      <p:cxnSp>
        <p:nvCxnSpPr>
          <p:cNvPr id="127" name="Straight Connector 126">
            <a:extLst>
              <a:ext uri="{FF2B5EF4-FFF2-40B4-BE49-F238E27FC236}">
                <a16:creationId xmlns:a16="http://schemas.microsoft.com/office/drawing/2014/main" id="{EFE9485E-136A-46D0-8751-ECEFE8F3A221}"/>
              </a:ext>
            </a:extLst>
          </p:cNvPr>
          <p:cNvCxnSpPr/>
          <p:nvPr/>
        </p:nvCxnSpPr>
        <p:spPr bwMode="gray">
          <a:xfrm>
            <a:off x="879621" y="4631240"/>
            <a:ext cx="0" cy="167773"/>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28" name="Straight Connector 127">
            <a:extLst>
              <a:ext uri="{FF2B5EF4-FFF2-40B4-BE49-F238E27FC236}">
                <a16:creationId xmlns:a16="http://schemas.microsoft.com/office/drawing/2014/main" id="{263F5179-1F6C-4A48-A6DC-7242B9D40687}"/>
              </a:ext>
            </a:extLst>
          </p:cNvPr>
          <p:cNvCxnSpPr>
            <a:cxnSpLocks/>
          </p:cNvCxnSpPr>
          <p:nvPr/>
        </p:nvCxnSpPr>
        <p:spPr bwMode="gray">
          <a:xfrm>
            <a:off x="1470569" y="4645753"/>
            <a:ext cx="0" cy="499354"/>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29" name="Straight Connector 128">
            <a:extLst>
              <a:ext uri="{FF2B5EF4-FFF2-40B4-BE49-F238E27FC236}">
                <a16:creationId xmlns:a16="http://schemas.microsoft.com/office/drawing/2014/main" id="{FF5B5882-807C-4DEA-9E7B-D8A3F11F8B2E}"/>
              </a:ext>
            </a:extLst>
          </p:cNvPr>
          <p:cNvCxnSpPr/>
          <p:nvPr/>
        </p:nvCxnSpPr>
        <p:spPr bwMode="gray">
          <a:xfrm>
            <a:off x="2065937" y="4645753"/>
            <a:ext cx="0" cy="132160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0" name="Straight Connector 129">
            <a:extLst>
              <a:ext uri="{FF2B5EF4-FFF2-40B4-BE49-F238E27FC236}">
                <a16:creationId xmlns:a16="http://schemas.microsoft.com/office/drawing/2014/main" id="{F79345C3-CA1F-40DB-A766-40DB8186B1FD}"/>
              </a:ext>
            </a:extLst>
          </p:cNvPr>
          <p:cNvCxnSpPr/>
          <p:nvPr/>
        </p:nvCxnSpPr>
        <p:spPr bwMode="gray">
          <a:xfrm rot="16200000" flipH="1">
            <a:off x="2309512" y="4985545"/>
            <a:ext cx="650557"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1" name="Straight Connector 130">
            <a:extLst>
              <a:ext uri="{FF2B5EF4-FFF2-40B4-BE49-F238E27FC236}">
                <a16:creationId xmlns:a16="http://schemas.microsoft.com/office/drawing/2014/main" id="{7AAE1373-1528-4550-96BC-B1A72A4B3BA5}"/>
              </a:ext>
            </a:extLst>
          </p:cNvPr>
          <p:cNvCxnSpPr/>
          <p:nvPr/>
        </p:nvCxnSpPr>
        <p:spPr bwMode="gray">
          <a:xfrm rot="5400000">
            <a:off x="3010930" y="4803617"/>
            <a:ext cx="319316"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2" name="Straight Connector 131">
            <a:extLst>
              <a:ext uri="{FF2B5EF4-FFF2-40B4-BE49-F238E27FC236}">
                <a16:creationId xmlns:a16="http://schemas.microsoft.com/office/drawing/2014/main" id="{2FF44ADD-EC07-41F4-96E0-A6950942FBD9}"/>
              </a:ext>
            </a:extLst>
          </p:cNvPr>
          <p:cNvCxnSpPr/>
          <p:nvPr/>
        </p:nvCxnSpPr>
        <p:spPr bwMode="gray">
          <a:xfrm>
            <a:off x="3806690" y="4645748"/>
            <a:ext cx="0" cy="781311"/>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3" name="Straight Connector 132">
            <a:extLst>
              <a:ext uri="{FF2B5EF4-FFF2-40B4-BE49-F238E27FC236}">
                <a16:creationId xmlns:a16="http://schemas.microsoft.com/office/drawing/2014/main" id="{4A75BFB4-D0A6-4B99-98B2-5DD5C4068BCA}"/>
              </a:ext>
            </a:extLst>
          </p:cNvPr>
          <p:cNvCxnSpPr/>
          <p:nvPr/>
        </p:nvCxnSpPr>
        <p:spPr bwMode="gray">
          <a:xfrm>
            <a:off x="4429120" y="4631235"/>
            <a:ext cx="0" cy="1321599"/>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4" name="Straight Connector 133">
            <a:extLst>
              <a:ext uri="{FF2B5EF4-FFF2-40B4-BE49-F238E27FC236}">
                <a16:creationId xmlns:a16="http://schemas.microsoft.com/office/drawing/2014/main" id="{CF535618-6FFA-4119-9BFC-B180844463CE}"/>
              </a:ext>
            </a:extLst>
          </p:cNvPr>
          <p:cNvCxnSpPr/>
          <p:nvPr/>
        </p:nvCxnSpPr>
        <p:spPr bwMode="gray">
          <a:xfrm rot="16200000" flipH="1">
            <a:off x="4638675" y="4934741"/>
            <a:ext cx="636041"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5" name="Straight Connector 134">
            <a:extLst>
              <a:ext uri="{FF2B5EF4-FFF2-40B4-BE49-F238E27FC236}">
                <a16:creationId xmlns:a16="http://schemas.microsoft.com/office/drawing/2014/main" id="{1AE032B6-E6B4-46B7-9432-5215498D9168}"/>
              </a:ext>
            </a:extLst>
          </p:cNvPr>
          <p:cNvCxnSpPr>
            <a:cxnSpLocks/>
          </p:cNvCxnSpPr>
          <p:nvPr/>
        </p:nvCxnSpPr>
        <p:spPr bwMode="gray">
          <a:xfrm rot="16200000" flipH="1">
            <a:off x="5339109" y="5166972"/>
            <a:ext cx="1100505"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6" name="Straight Connector 135">
            <a:extLst>
              <a:ext uri="{FF2B5EF4-FFF2-40B4-BE49-F238E27FC236}">
                <a16:creationId xmlns:a16="http://schemas.microsoft.com/office/drawing/2014/main" id="{6F41D5A5-A7DD-42A7-9919-D5915545E16E}"/>
              </a:ext>
            </a:extLst>
          </p:cNvPr>
          <p:cNvCxnSpPr/>
          <p:nvPr/>
        </p:nvCxnSpPr>
        <p:spPr bwMode="gray">
          <a:xfrm>
            <a:off x="6749681" y="4631236"/>
            <a:ext cx="0" cy="97200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37" name="Straight Connector 136">
            <a:extLst>
              <a:ext uri="{FF2B5EF4-FFF2-40B4-BE49-F238E27FC236}">
                <a16:creationId xmlns:a16="http://schemas.microsoft.com/office/drawing/2014/main" id="{FBF6A87D-6DCC-48E3-8282-EA6E0A114336}"/>
              </a:ext>
            </a:extLst>
          </p:cNvPr>
          <p:cNvCxnSpPr/>
          <p:nvPr/>
        </p:nvCxnSpPr>
        <p:spPr bwMode="gray">
          <a:xfrm flipH="1">
            <a:off x="6749683" y="4885980"/>
            <a:ext cx="171553"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cxnSp>
        <p:nvCxnSpPr>
          <p:cNvPr id="138" name="Straight Connector 137">
            <a:extLst>
              <a:ext uri="{FF2B5EF4-FFF2-40B4-BE49-F238E27FC236}">
                <a16:creationId xmlns:a16="http://schemas.microsoft.com/office/drawing/2014/main" id="{49765456-DBCB-421A-ABBE-1AC4B4763110}"/>
              </a:ext>
            </a:extLst>
          </p:cNvPr>
          <p:cNvCxnSpPr/>
          <p:nvPr/>
        </p:nvCxnSpPr>
        <p:spPr bwMode="gray">
          <a:xfrm flipH="1">
            <a:off x="6749683" y="5595003"/>
            <a:ext cx="190652"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sp>
        <p:nvSpPr>
          <p:cNvPr id="139" name="Text Box 81">
            <a:extLst>
              <a:ext uri="{FF2B5EF4-FFF2-40B4-BE49-F238E27FC236}">
                <a16:creationId xmlns:a16="http://schemas.microsoft.com/office/drawing/2014/main" id="{0E882317-100E-4636-88BB-9C31E5F5A940}"/>
              </a:ext>
            </a:extLst>
          </p:cNvPr>
          <p:cNvSpPr txBox="1">
            <a:spLocks noChangeArrowheads="1"/>
          </p:cNvSpPr>
          <p:nvPr>
            <p:custDataLst>
              <p:tags r:id="rId14"/>
            </p:custDataLst>
          </p:nvPr>
        </p:nvSpPr>
        <p:spPr bwMode="gray">
          <a:xfrm>
            <a:off x="8564112"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3974"/>
                </a:solidFill>
                <a:effectLst/>
                <a:uLnTx/>
                <a:uFillTx/>
                <a:ea typeface="+mn-ea"/>
                <a:cs typeface="Arial" pitchFamily="34" charset="0"/>
              </a:rPr>
              <a:t>2015</a:t>
            </a:r>
          </a:p>
        </p:txBody>
      </p:sp>
      <p:sp>
        <p:nvSpPr>
          <p:cNvPr id="140" name="Text Box 81">
            <a:extLst>
              <a:ext uri="{FF2B5EF4-FFF2-40B4-BE49-F238E27FC236}">
                <a16:creationId xmlns:a16="http://schemas.microsoft.com/office/drawing/2014/main" id="{754319D0-0273-4DC4-BB74-26F10D288FB1}"/>
              </a:ext>
            </a:extLst>
          </p:cNvPr>
          <p:cNvSpPr txBox="1">
            <a:spLocks noChangeArrowheads="1"/>
          </p:cNvSpPr>
          <p:nvPr>
            <p:custDataLst>
              <p:tags r:id="rId15"/>
            </p:custDataLst>
          </p:nvPr>
        </p:nvSpPr>
        <p:spPr bwMode="gray">
          <a:xfrm>
            <a:off x="9048686" y="4366876"/>
            <a:ext cx="459925"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3974"/>
                </a:solidFill>
                <a:effectLst/>
                <a:uLnTx/>
                <a:uFillTx/>
                <a:ea typeface="+mn-ea"/>
                <a:cs typeface="Arial" pitchFamily="34" charset="0"/>
              </a:rPr>
              <a:t>2016</a:t>
            </a:r>
          </a:p>
        </p:txBody>
      </p:sp>
      <p:sp>
        <p:nvSpPr>
          <p:cNvPr id="141" name="Text Box 81">
            <a:extLst>
              <a:ext uri="{FF2B5EF4-FFF2-40B4-BE49-F238E27FC236}">
                <a16:creationId xmlns:a16="http://schemas.microsoft.com/office/drawing/2014/main" id="{D9A8DF6A-993A-4ACD-AD82-197EF1F92EE2}"/>
              </a:ext>
            </a:extLst>
          </p:cNvPr>
          <p:cNvSpPr txBox="1">
            <a:spLocks noChangeArrowheads="1"/>
          </p:cNvSpPr>
          <p:nvPr>
            <p:custDataLst>
              <p:tags r:id="rId16"/>
            </p:custDataLst>
          </p:nvPr>
        </p:nvSpPr>
        <p:spPr bwMode="gray">
          <a:xfrm>
            <a:off x="9676053"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3974"/>
                </a:solidFill>
                <a:effectLst/>
                <a:uLnTx/>
                <a:uFillTx/>
                <a:ea typeface="+mn-ea"/>
                <a:cs typeface="Arial" pitchFamily="34" charset="0"/>
              </a:rPr>
              <a:t>2017</a:t>
            </a:r>
          </a:p>
        </p:txBody>
      </p:sp>
      <p:sp>
        <p:nvSpPr>
          <p:cNvPr id="142" name="Text Box 81">
            <a:extLst>
              <a:ext uri="{FF2B5EF4-FFF2-40B4-BE49-F238E27FC236}">
                <a16:creationId xmlns:a16="http://schemas.microsoft.com/office/drawing/2014/main" id="{8E7F8BBF-0D17-4C2D-AA4D-7F7479C70859}"/>
              </a:ext>
            </a:extLst>
          </p:cNvPr>
          <p:cNvSpPr txBox="1">
            <a:spLocks noChangeArrowheads="1"/>
          </p:cNvSpPr>
          <p:nvPr>
            <p:custDataLst>
              <p:tags r:id="rId17"/>
            </p:custDataLst>
          </p:nvPr>
        </p:nvSpPr>
        <p:spPr bwMode="gray">
          <a:xfrm>
            <a:off x="10807761" y="4366876"/>
            <a:ext cx="262892" cy="153888"/>
          </a:xfrm>
          <a:prstGeom prst="rect">
            <a:avLst/>
          </a:prstGeom>
          <a:noFill/>
          <a:ln w="12700">
            <a:noFill/>
            <a:miter lim="800000"/>
            <a:headEnd/>
            <a:tailEnd/>
          </a:ln>
        </p:spPr>
        <p:txBody>
          <a:bodyPr wrap="non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3974"/>
                </a:solidFill>
                <a:effectLst/>
                <a:uLnTx/>
                <a:uFillTx/>
                <a:ea typeface="+mn-ea"/>
                <a:cs typeface="Arial" pitchFamily="34" charset="0"/>
              </a:rPr>
              <a:t>2019</a:t>
            </a:r>
          </a:p>
        </p:txBody>
      </p:sp>
      <p:sp>
        <p:nvSpPr>
          <p:cNvPr id="143" name="Text Box 81">
            <a:extLst>
              <a:ext uri="{FF2B5EF4-FFF2-40B4-BE49-F238E27FC236}">
                <a16:creationId xmlns:a16="http://schemas.microsoft.com/office/drawing/2014/main" id="{A327ED6A-CBE8-4C36-AF99-DC43A4AB7502}"/>
              </a:ext>
            </a:extLst>
          </p:cNvPr>
          <p:cNvSpPr txBox="1">
            <a:spLocks noChangeArrowheads="1"/>
          </p:cNvSpPr>
          <p:nvPr>
            <p:custDataLst>
              <p:tags r:id="rId18"/>
            </p:custDataLst>
          </p:nvPr>
        </p:nvSpPr>
        <p:spPr bwMode="gray">
          <a:xfrm>
            <a:off x="7906818"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3974"/>
                </a:solidFill>
                <a:effectLst/>
                <a:uLnTx/>
                <a:uFillTx/>
                <a:ea typeface="+mn-ea"/>
                <a:cs typeface="Arial" pitchFamily="34" charset="0"/>
              </a:rPr>
              <a:t>2014</a:t>
            </a:r>
          </a:p>
        </p:txBody>
      </p:sp>
      <p:sp>
        <p:nvSpPr>
          <p:cNvPr id="144" name="TextBox 143">
            <a:extLst>
              <a:ext uri="{FF2B5EF4-FFF2-40B4-BE49-F238E27FC236}">
                <a16:creationId xmlns:a16="http://schemas.microsoft.com/office/drawing/2014/main" id="{2A875F69-5CB2-412E-86DE-677710ED33D1}"/>
              </a:ext>
            </a:extLst>
          </p:cNvPr>
          <p:cNvSpPr txBox="1"/>
          <p:nvPr/>
        </p:nvSpPr>
        <p:spPr bwMode="gray">
          <a:xfrm>
            <a:off x="9592194" y="4868108"/>
            <a:ext cx="513440" cy="276999"/>
          </a:xfrm>
          <a:prstGeom prst="rect">
            <a:avLst/>
          </a:prstGeom>
          <a:noFill/>
          <a:ln w="9525">
            <a:noFill/>
            <a:miter lim="800000"/>
            <a:headEnd/>
            <a:tailEnd/>
          </a:ln>
        </p:spPr>
        <p:txBody>
          <a:bodyPr wrap="square" lIns="0" tIns="0" rIns="0" bIns="0" rtlCol="0" anchor="b">
            <a:spAutoFit/>
          </a:bodyPr>
          <a:lstStyle/>
          <a:p>
            <a:pPr marL="0" marR="0" lvl="0" indent="0" algn="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Axis Bank renewal</a:t>
            </a:r>
          </a:p>
        </p:txBody>
      </p:sp>
      <p:cxnSp>
        <p:nvCxnSpPr>
          <p:cNvPr id="145" name="Straight Connector 144">
            <a:extLst>
              <a:ext uri="{FF2B5EF4-FFF2-40B4-BE49-F238E27FC236}">
                <a16:creationId xmlns:a16="http://schemas.microsoft.com/office/drawing/2014/main" id="{3F1F45B4-53A2-45B4-9E51-951E50ACE7BB}"/>
              </a:ext>
            </a:extLst>
          </p:cNvPr>
          <p:cNvCxnSpPr>
            <a:cxnSpLocks/>
          </p:cNvCxnSpPr>
          <p:nvPr/>
        </p:nvCxnSpPr>
        <p:spPr bwMode="gray">
          <a:xfrm rot="5400000">
            <a:off x="6265928" y="4776380"/>
            <a:ext cx="319316"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46" name="Straight Connector 145">
            <a:extLst>
              <a:ext uri="{FF2B5EF4-FFF2-40B4-BE49-F238E27FC236}">
                <a16:creationId xmlns:a16="http://schemas.microsoft.com/office/drawing/2014/main" id="{D0A576A0-B42A-4140-9A31-92F635A46D8C}"/>
              </a:ext>
            </a:extLst>
          </p:cNvPr>
          <p:cNvCxnSpPr>
            <a:cxnSpLocks/>
          </p:cNvCxnSpPr>
          <p:nvPr/>
        </p:nvCxnSpPr>
        <p:spPr bwMode="gray">
          <a:xfrm rot="5400000">
            <a:off x="8547203" y="4776380"/>
            <a:ext cx="319316"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cxnSp>
        <p:nvCxnSpPr>
          <p:cNvPr id="147" name="Straight Connector 146">
            <a:extLst>
              <a:ext uri="{FF2B5EF4-FFF2-40B4-BE49-F238E27FC236}">
                <a16:creationId xmlns:a16="http://schemas.microsoft.com/office/drawing/2014/main" id="{A64383C8-69EE-4DEF-86AB-F5ED5C49DCF0}"/>
              </a:ext>
            </a:extLst>
          </p:cNvPr>
          <p:cNvCxnSpPr/>
          <p:nvPr/>
        </p:nvCxnSpPr>
        <p:spPr bwMode="gray">
          <a:xfrm rot="5400000">
            <a:off x="8791377" y="5372720"/>
            <a:ext cx="1512000"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sp>
        <p:nvSpPr>
          <p:cNvPr id="148" name="TextBox 147">
            <a:extLst>
              <a:ext uri="{FF2B5EF4-FFF2-40B4-BE49-F238E27FC236}">
                <a16:creationId xmlns:a16="http://schemas.microsoft.com/office/drawing/2014/main" id="{9B08B4CF-B398-423A-9137-EB8637B5B182}"/>
              </a:ext>
            </a:extLst>
          </p:cNvPr>
          <p:cNvSpPr txBox="1"/>
          <p:nvPr/>
        </p:nvSpPr>
        <p:spPr bwMode="gray">
          <a:xfrm>
            <a:off x="9774300" y="6040916"/>
            <a:ext cx="594239" cy="415498"/>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Attempted merger with HDFC Life</a:t>
            </a:r>
          </a:p>
        </p:txBody>
      </p:sp>
      <p:cxnSp>
        <p:nvCxnSpPr>
          <p:cNvPr id="149" name="Straight Connector 148">
            <a:extLst>
              <a:ext uri="{FF2B5EF4-FFF2-40B4-BE49-F238E27FC236}">
                <a16:creationId xmlns:a16="http://schemas.microsoft.com/office/drawing/2014/main" id="{4A414083-24C9-43B3-B276-0B1ADF9FE867}"/>
              </a:ext>
            </a:extLst>
          </p:cNvPr>
          <p:cNvCxnSpPr/>
          <p:nvPr/>
        </p:nvCxnSpPr>
        <p:spPr bwMode="gray">
          <a:xfrm rot="5400000">
            <a:off x="9559361" y="5256800"/>
            <a:ext cx="1280160"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sp>
        <p:nvSpPr>
          <p:cNvPr id="150" name="TextBox 149">
            <a:extLst>
              <a:ext uri="{FF2B5EF4-FFF2-40B4-BE49-F238E27FC236}">
                <a16:creationId xmlns:a16="http://schemas.microsoft.com/office/drawing/2014/main" id="{07E8DE0D-9CAF-4D14-9BD6-3ABF02C6B9C7}"/>
              </a:ext>
            </a:extLst>
          </p:cNvPr>
          <p:cNvSpPr txBox="1"/>
          <p:nvPr/>
        </p:nvSpPr>
        <p:spPr bwMode="gray">
          <a:xfrm>
            <a:off x="10408420" y="4797156"/>
            <a:ext cx="706395" cy="692497"/>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Shortlisted for the final round for acquisition of IDBI Federal Life Insurance</a:t>
            </a:r>
          </a:p>
        </p:txBody>
      </p:sp>
      <p:sp>
        <p:nvSpPr>
          <p:cNvPr id="151" name="TextBox 150">
            <a:extLst>
              <a:ext uri="{FF2B5EF4-FFF2-40B4-BE49-F238E27FC236}">
                <a16:creationId xmlns:a16="http://schemas.microsoft.com/office/drawing/2014/main" id="{4230EB21-588B-4A00-856F-670DED55060F}"/>
              </a:ext>
            </a:extLst>
          </p:cNvPr>
          <p:cNvSpPr txBox="1"/>
          <p:nvPr/>
        </p:nvSpPr>
        <p:spPr bwMode="gray">
          <a:xfrm>
            <a:off x="10434547" y="5823268"/>
            <a:ext cx="707912" cy="276999"/>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Crossed ` 50,000 Cr AUM</a:t>
            </a:r>
          </a:p>
        </p:txBody>
      </p:sp>
      <p:cxnSp>
        <p:nvCxnSpPr>
          <p:cNvPr id="152" name="Straight Connector 151">
            <a:extLst>
              <a:ext uri="{FF2B5EF4-FFF2-40B4-BE49-F238E27FC236}">
                <a16:creationId xmlns:a16="http://schemas.microsoft.com/office/drawing/2014/main" id="{10077CD0-4EB9-4413-AFE0-FC989D392F02}"/>
              </a:ext>
            </a:extLst>
          </p:cNvPr>
          <p:cNvCxnSpPr/>
          <p:nvPr/>
        </p:nvCxnSpPr>
        <p:spPr bwMode="gray">
          <a:xfrm flipH="1">
            <a:off x="10196986" y="5038380"/>
            <a:ext cx="171553"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cxnSp>
        <p:nvCxnSpPr>
          <p:cNvPr id="153" name="Straight Connector 152">
            <a:extLst>
              <a:ext uri="{FF2B5EF4-FFF2-40B4-BE49-F238E27FC236}">
                <a16:creationId xmlns:a16="http://schemas.microsoft.com/office/drawing/2014/main" id="{34489BAF-2EE2-4EA8-AF71-DC0153BF7EED}"/>
              </a:ext>
            </a:extLst>
          </p:cNvPr>
          <p:cNvCxnSpPr/>
          <p:nvPr/>
        </p:nvCxnSpPr>
        <p:spPr bwMode="gray">
          <a:xfrm flipH="1">
            <a:off x="10196985" y="5896880"/>
            <a:ext cx="190652"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sp>
        <p:nvSpPr>
          <p:cNvPr id="154" name="Text Box 81">
            <a:extLst>
              <a:ext uri="{FF2B5EF4-FFF2-40B4-BE49-F238E27FC236}">
                <a16:creationId xmlns:a16="http://schemas.microsoft.com/office/drawing/2014/main" id="{A082D40D-A491-4C35-BCCD-793488E1B530}"/>
              </a:ext>
            </a:extLst>
          </p:cNvPr>
          <p:cNvSpPr txBox="1">
            <a:spLocks noChangeArrowheads="1"/>
          </p:cNvSpPr>
          <p:nvPr>
            <p:custDataLst>
              <p:tags r:id="rId19"/>
            </p:custDataLst>
          </p:nvPr>
        </p:nvSpPr>
        <p:spPr bwMode="gray">
          <a:xfrm>
            <a:off x="10231747" y="4366877"/>
            <a:ext cx="337452" cy="153888"/>
          </a:xfrm>
          <a:prstGeom prst="rect">
            <a:avLst/>
          </a:prstGeom>
          <a:noFill/>
          <a:ln w="12700">
            <a:noFill/>
            <a:miter lim="800000"/>
            <a:headEnd/>
            <a:tailEnd/>
          </a:ln>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3974"/>
                </a:solidFill>
                <a:effectLst/>
                <a:uLnTx/>
                <a:uFillTx/>
                <a:ea typeface="+mn-ea"/>
                <a:cs typeface="Arial" pitchFamily="34" charset="0"/>
              </a:rPr>
              <a:t>2018</a:t>
            </a:r>
          </a:p>
        </p:txBody>
      </p:sp>
      <p:sp>
        <p:nvSpPr>
          <p:cNvPr id="155" name="Chevron 63">
            <a:extLst>
              <a:ext uri="{FF2B5EF4-FFF2-40B4-BE49-F238E27FC236}">
                <a16:creationId xmlns:a16="http://schemas.microsoft.com/office/drawing/2014/main" id="{1C9FF1A7-76A3-4CD9-B5ED-4E9087CCF36E}"/>
              </a:ext>
            </a:extLst>
          </p:cNvPr>
          <p:cNvSpPr/>
          <p:nvPr/>
        </p:nvSpPr>
        <p:spPr bwMode="gray">
          <a:xfrm>
            <a:off x="5539216" y="4263820"/>
            <a:ext cx="225052" cy="360000"/>
          </a:xfrm>
          <a:prstGeom prst="chevron">
            <a:avLst>
              <a:gd name="adj" fmla="val 69490"/>
            </a:avLst>
          </a:prstGeom>
          <a:solidFill>
            <a:sysClr val="window" lastClr="FFFFFF"/>
          </a:solidFill>
          <a:ln w="63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white"/>
              </a:solidFill>
              <a:effectLst/>
              <a:uLnTx/>
              <a:uFillTx/>
              <a:ea typeface="+mn-ea"/>
              <a:cs typeface="calibri" pitchFamily="34" charset="0"/>
            </a:endParaRPr>
          </a:p>
        </p:txBody>
      </p:sp>
      <p:sp>
        <p:nvSpPr>
          <p:cNvPr id="156" name="Text Box 81">
            <a:extLst>
              <a:ext uri="{FF2B5EF4-FFF2-40B4-BE49-F238E27FC236}">
                <a16:creationId xmlns:a16="http://schemas.microsoft.com/office/drawing/2014/main" id="{41E8EDC8-9DCC-4CB0-B46C-373DDCC16F66}"/>
              </a:ext>
            </a:extLst>
          </p:cNvPr>
          <p:cNvSpPr txBox="1">
            <a:spLocks noChangeArrowheads="1"/>
          </p:cNvSpPr>
          <p:nvPr>
            <p:custDataLst>
              <p:tags r:id="rId20"/>
            </p:custDataLst>
          </p:nvPr>
        </p:nvSpPr>
        <p:spPr bwMode="gray">
          <a:xfrm>
            <a:off x="11349858" y="4364046"/>
            <a:ext cx="262892" cy="153888"/>
          </a:xfrm>
          <a:prstGeom prst="rect">
            <a:avLst/>
          </a:prstGeom>
          <a:noFill/>
          <a:ln w="12700">
            <a:noFill/>
            <a:miter lim="800000"/>
            <a:headEnd/>
            <a:tailEnd/>
          </a:ln>
        </p:spPr>
        <p:txBody>
          <a:bodyPr wrap="non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3974"/>
                </a:solidFill>
                <a:effectLst/>
                <a:uLnTx/>
                <a:uFillTx/>
                <a:ea typeface="+mn-ea"/>
                <a:cs typeface="Arial" pitchFamily="34" charset="0"/>
              </a:rPr>
              <a:t>2020</a:t>
            </a:r>
          </a:p>
        </p:txBody>
      </p:sp>
      <p:cxnSp>
        <p:nvCxnSpPr>
          <p:cNvPr id="157" name="Straight Connector 156">
            <a:extLst>
              <a:ext uri="{FF2B5EF4-FFF2-40B4-BE49-F238E27FC236}">
                <a16:creationId xmlns:a16="http://schemas.microsoft.com/office/drawing/2014/main" id="{78BB9B45-1970-423C-9F71-A092AD24CBC6}"/>
              </a:ext>
            </a:extLst>
          </p:cNvPr>
          <p:cNvCxnSpPr/>
          <p:nvPr/>
        </p:nvCxnSpPr>
        <p:spPr bwMode="gray">
          <a:xfrm rot="5400000">
            <a:off x="10265308" y="5560100"/>
            <a:ext cx="1872000"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sp>
        <p:nvSpPr>
          <p:cNvPr id="158" name="TextBox 157">
            <a:extLst>
              <a:ext uri="{FF2B5EF4-FFF2-40B4-BE49-F238E27FC236}">
                <a16:creationId xmlns:a16="http://schemas.microsoft.com/office/drawing/2014/main" id="{51F619E4-E81F-426D-9DD1-C94946470D36}"/>
              </a:ext>
            </a:extLst>
          </p:cNvPr>
          <p:cNvSpPr txBox="1"/>
          <p:nvPr/>
        </p:nvSpPr>
        <p:spPr bwMode="gray">
          <a:xfrm>
            <a:off x="11404800" y="4718778"/>
            <a:ext cx="676194" cy="553998"/>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Renewal agreements with Axis Bank and Yes Bank</a:t>
            </a:r>
          </a:p>
        </p:txBody>
      </p:sp>
      <p:sp>
        <p:nvSpPr>
          <p:cNvPr id="159" name="TextBox 158">
            <a:extLst>
              <a:ext uri="{FF2B5EF4-FFF2-40B4-BE49-F238E27FC236}">
                <a16:creationId xmlns:a16="http://schemas.microsoft.com/office/drawing/2014/main" id="{AA05A05C-1935-4DA0-873A-8FD17A803F88}"/>
              </a:ext>
            </a:extLst>
          </p:cNvPr>
          <p:cNvSpPr txBox="1"/>
          <p:nvPr/>
        </p:nvSpPr>
        <p:spPr bwMode="gray">
          <a:xfrm>
            <a:off x="11376053" y="5407866"/>
            <a:ext cx="786735" cy="276999"/>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Axis Bank deal announcement</a:t>
            </a:r>
          </a:p>
        </p:txBody>
      </p:sp>
      <p:cxnSp>
        <p:nvCxnSpPr>
          <p:cNvPr id="160" name="Straight Connector 159">
            <a:extLst>
              <a:ext uri="{FF2B5EF4-FFF2-40B4-BE49-F238E27FC236}">
                <a16:creationId xmlns:a16="http://schemas.microsoft.com/office/drawing/2014/main" id="{E6476098-9039-4C72-9612-B3FB9E4E3511}"/>
              </a:ext>
            </a:extLst>
          </p:cNvPr>
          <p:cNvCxnSpPr/>
          <p:nvPr/>
        </p:nvCxnSpPr>
        <p:spPr bwMode="gray">
          <a:xfrm flipH="1">
            <a:off x="11198853" y="5045760"/>
            <a:ext cx="171553"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cxnSp>
        <p:nvCxnSpPr>
          <p:cNvPr id="161" name="Straight Connector 160">
            <a:extLst>
              <a:ext uri="{FF2B5EF4-FFF2-40B4-BE49-F238E27FC236}">
                <a16:creationId xmlns:a16="http://schemas.microsoft.com/office/drawing/2014/main" id="{2C4ED7E7-52B5-4D8B-920F-47C6E86F28CC}"/>
              </a:ext>
            </a:extLst>
          </p:cNvPr>
          <p:cNvCxnSpPr/>
          <p:nvPr/>
        </p:nvCxnSpPr>
        <p:spPr bwMode="gray">
          <a:xfrm flipH="1">
            <a:off x="11211527" y="5905587"/>
            <a:ext cx="190652"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cxnSp>
        <p:nvCxnSpPr>
          <p:cNvPr id="162" name="Straight Connector 161">
            <a:extLst>
              <a:ext uri="{FF2B5EF4-FFF2-40B4-BE49-F238E27FC236}">
                <a16:creationId xmlns:a16="http://schemas.microsoft.com/office/drawing/2014/main" id="{8FF1CCF0-90BE-48C4-90F5-56D15A2837D3}"/>
              </a:ext>
            </a:extLst>
          </p:cNvPr>
          <p:cNvCxnSpPr/>
          <p:nvPr/>
        </p:nvCxnSpPr>
        <p:spPr bwMode="gray">
          <a:xfrm flipH="1">
            <a:off x="11194108" y="5548531"/>
            <a:ext cx="190652"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sp>
        <p:nvSpPr>
          <p:cNvPr id="163" name="TextBox 162">
            <a:extLst>
              <a:ext uri="{FF2B5EF4-FFF2-40B4-BE49-F238E27FC236}">
                <a16:creationId xmlns:a16="http://schemas.microsoft.com/office/drawing/2014/main" id="{2855FC79-EC34-4D54-AB24-3C56374B6150}"/>
              </a:ext>
            </a:extLst>
          </p:cNvPr>
          <p:cNvSpPr txBox="1"/>
          <p:nvPr/>
        </p:nvSpPr>
        <p:spPr bwMode="gray">
          <a:xfrm>
            <a:off x="11421840" y="5745236"/>
            <a:ext cx="682975" cy="415498"/>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Highest claims paid ratio: 99.22%</a:t>
            </a:r>
          </a:p>
        </p:txBody>
      </p:sp>
      <p:sp>
        <p:nvSpPr>
          <p:cNvPr id="164" name="TextBox 163">
            <a:extLst>
              <a:ext uri="{FF2B5EF4-FFF2-40B4-BE49-F238E27FC236}">
                <a16:creationId xmlns:a16="http://schemas.microsoft.com/office/drawing/2014/main" id="{D7459740-DB71-49F4-97F9-880530F4B3D7}"/>
              </a:ext>
            </a:extLst>
          </p:cNvPr>
          <p:cNvSpPr txBox="1"/>
          <p:nvPr/>
        </p:nvSpPr>
        <p:spPr bwMode="gray">
          <a:xfrm>
            <a:off x="8450141" y="4987473"/>
            <a:ext cx="513440" cy="276999"/>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chemeClr val="tx1">
                    <a:lumMod val="75000"/>
                    <a:lumOff val="25000"/>
                  </a:schemeClr>
                </a:solidFill>
                <a:effectLst/>
                <a:uLnTx/>
                <a:uFillTx/>
                <a:ea typeface="+mn-ea"/>
                <a:cs typeface="calibri" pitchFamily="34" charset="0"/>
              </a:rPr>
              <a:t>Tie-up with LVB</a:t>
            </a:r>
          </a:p>
        </p:txBody>
      </p:sp>
      <p:cxnSp>
        <p:nvCxnSpPr>
          <p:cNvPr id="165" name="Straight Connector 164">
            <a:extLst>
              <a:ext uri="{FF2B5EF4-FFF2-40B4-BE49-F238E27FC236}">
                <a16:creationId xmlns:a16="http://schemas.microsoft.com/office/drawing/2014/main" id="{37C1FFD6-5918-4084-9D07-6821BF7C6479}"/>
              </a:ext>
            </a:extLst>
          </p:cNvPr>
          <p:cNvCxnSpPr/>
          <p:nvPr/>
        </p:nvCxnSpPr>
        <p:spPr bwMode="gray">
          <a:xfrm rot="5400000">
            <a:off x="8765207" y="5035145"/>
            <a:ext cx="822960" cy="0"/>
          </a:xfrm>
          <a:prstGeom prst="line">
            <a:avLst/>
          </a:prstGeom>
          <a:noFill/>
          <a:ln w="6350" cap="flat" cmpd="sng" algn="ctr">
            <a:solidFill>
              <a:sysClr val="window" lastClr="FFFFFF">
                <a:lumMod val="50000"/>
              </a:sysClr>
            </a:solidFill>
            <a:prstDash val="solid"/>
            <a:round/>
            <a:headEnd type="oval" w="sm" len="sm"/>
            <a:tailEnd type="none" w="med" len="med"/>
          </a:ln>
          <a:effectLst/>
        </p:spPr>
      </p:cxnSp>
      <p:sp>
        <p:nvSpPr>
          <p:cNvPr id="166" name="TextBox 165">
            <a:extLst>
              <a:ext uri="{FF2B5EF4-FFF2-40B4-BE49-F238E27FC236}">
                <a16:creationId xmlns:a16="http://schemas.microsoft.com/office/drawing/2014/main" id="{53478035-A5E1-4623-9403-D08C2F42A729}"/>
              </a:ext>
            </a:extLst>
          </p:cNvPr>
          <p:cNvSpPr txBox="1"/>
          <p:nvPr/>
        </p:nvSpPr>
        <p:spPr bwMode="gray">
          <a:xfrm>
            <a:off x="8682291" y="5459236"/>
            <a:ext cx="810063" cy="415498"/>
          </a:xfrm>
          <a:prstGeom prst="rect">
            <a:avLst/>
          </a:prstGeom>
          <a:noFill/>
          <a:ln w="9525">
            <a:noFill/>
            <a:miter lim="800000"/>
            <a:headEnd/>
            <a:tailEnd/>
          </a:ln>
        </p:spPr>
        <p:txBody>
          <a:bodyPr wrap="square" lIns="0" tIns="0" rIns="0" bIns="0" rtlCol="0" anchor="b">
            <a:spAutoFit/>
          </a:bodyPr>
          <a:lstStyle/>
          <a:p>
            <a:pPr marL="0" marR="0" lvl="0" indent="0" algn="ctr"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First in industry to launch IMF channel</a:t>
            </a:r>
          </a:p>
        </p:txBody>
      </p:sp>
      <p:cxnSp>
        <p:nvCxnSpPr>
          <p:cNvPr id="167" name="Straight Connector 166">
            <a:extLst>
              <a:ext uri="{FF2B5EF4-FFF2-40B4-BE49-F238E27FC236}">
                <a16:creationId xmlns:a16="http://schemas.microsoft.com/office/drawing/2014/main" id="{8ED35052-BDB3-4DA7-925F-6F19D3999411}"/>
              </a:ext>
            </a:extLst>
          </p:cNvPr>
          <p:cNvCxnSpPr/>
          <p:nvPr/>
        </p:nvCxnSpPr>
        <p:spPr bwMode="gray">
          <a:xfrm flipH="1">
            <a:off x="9539487" y="5020961"/>
            <a:ext cx="171553"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cxnSp>
        <p:nvCxnSpPr>
          <p:cNvPr id="168" name="Straight Connector 167">
            <a:extLst>
              <a:ext uri="{FF2B5EF4-FFF2-40B4-BE49-F238E27FC236}">
                <a16:creationId xmlns:a16="http://schemas.microsoft.com/office/drawing/2014/main" id="{CDEF6969-BBB6-42F5-837A-FA292B1D9085}"/>
              </a:ext>
            </a:extLst>
          </p:cNvPr>
          <p:cNvCxnSpPr/>
          <p:nvPr/>
        </p:nvCxnSpPr>
        <p:spPr bwMode="gray">
          <a:xfrm flipH="1">
            <a:off x="9561257" y="6126948"/>
            <a:ext cx="171553"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cxnSp>
        <p:nvCxnSpPr>
          <p:cNvPr id="169" name="Straight Connector 168">
            <a:extLst>
              <a:ext uri="{FF2B5EF4-FFF2-40B4-BE49-F238E27FC236}">
                <a16:creationId xmlns:a16="http://schemas.microsoft.com/office/drawing/2014/main" id="{B251D62C-57AC-48F7-A5C4-4A87096A3099}"/>
              </a:ext>
            </a:extLst>
          </p:cNvPr>
          <p:cNvCxnSpPr/>
          <p:nvPr/>
        </p:nvCxnSpPr>
        <p:spPr bwMode="gray">
          <a:xfrm flipH="1">
            <a:off x="11207171" y="6502128"/>
            <a:ext cx="190652" cy="0"/>
          </a:xfrm>
          <a:prstGeom prst="line">
            <a:avLst/>
          </a:prstGeom>
          <a:noFill/>
          <a:ln w="6350" cap="flat" cmpd="sng" algn="ctr">
            <a:solidFill>
              <a:sysClr val="window" lastClr="FFFFFF">
                <a:lumMod val="50000"/>
              </a:sysClr>
            </a:solidFill>
            <a:prstDash val="solid"/>
            <a:round/>
            <a:headEnd type="none" w="sm" len="sm"/>
            <a:tailEnd type="none" w="med" len="med"/>
          </a:ln>
          <a:effectLst/>
        </p:spPr>
      </p:cxnSp>
      <p:sp>
        <p:nvSpPr>
          <p:cNvPr id="170" name="TextBox 169">
            <a:extLst>
              <a:ext uri="{FF2B5EF4-FFF2-40B4-BE49-F238E27FC236}">
                <a16:creationId xmlns:a16="http://schemas.microsoft.com/office/drawing/2014/main" id="{32493627-D8F0-4AAC-9F41-1C4D97E14E34}"/>
              </a:ext>
            </a:extLst>
          </p:cNvPr>
          <p:cNvSpPr txBox="1"/>
          <p:nvPr/>
        </p:nvSpPr>
        <p:spPr bwMode="gray">
          <a:xfrm>
            <a:off x="11411586" y="6219101"/>
            <a:ext cx="786735" cy="415498"/>
          </a:xfrm>
          <a:prstGeom prst="rect">
            <a:avLst/>
          </a:prstGeom>
          <a:noFill/>
          <a:ln w="9525">
            <a:noFill/>
            <a:miter lim="800000"/>
            <a:headEnd/>
            <a:tailEnd/>
          </a:ln>
        </p:spPr>
        <p:txBody>
          <a:bodyPr wrap="square" lIns="0" tIns="0" rIns="0" bIns="0" rtlCol="0" anchor="b">
            <a:spAutoFit/>
          </a:bodyPr>
          <a:lstStyle/>
          <a:p>
            <a:pPr marL="0" marR="0" lvl="0" indent="0" algn="l" defTabSz="1013849"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27B21"/>
                </a:solidFill>
                <a:effectLst/>
                <a:uLnTx/>
                <a:uFillTx/>
                <a:ea typeface="+mn-ea"/>
                <a:cs typeface="calibri" pitchFamily="34" charset="0"/>
              </a:rPr>
              <a:t>Ranked #24 in Great Places to Work Survey</a:t>
            </a:r>
          </a:p>
        </p:txBody>
      </p:sp>
      <p:pic>
        <p:nvPicPr>
          <p:cNvPr id="81" name="Picture 80" descr="Text&#10;&#10;Description automatically generated">
            <a:extLst>
              <a:ext uri="{FF2B5EF4-FFF2-40B4-BE49-F238E27FC236}">
                <a16:creationId xmlns:a16="http://schemas.microsoft.com/office/drawing/2014/main" id="{23027778-B3AE-42A0-9131-63FEFCA4A4A4}"/>
              </a:ext>
            </a:extLst>
          </p:cNvPr>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spTree>
    <p:extLst>
      <p:ext uri="{BB962C8B-B14F-4D97-AF65-F5344CB8AC3E}">
        <p14:creationId xmlns:p14="http://schemas.microsoft.com/office/powerpoint/2010/main" val="3735781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951F6FEE-0B1E-4DC9-A176-D74E22761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1"/>
            <a:ext cx="6094646" cy="6857999"/>
          </a:xfrm>
          <a:prstGeom prst="rect">
            <a:avLst/>
          </a:prstGeom>
        </p:spPr>
      </p:pic>
      <p:pic>
        <p:nvPicPr>
          <p:cNvPr id="3" name="Picture 2">
            <a:extLst>
              <a:ext uri="{FF2B5EF4-FFF2-40B4-BE49-F238E27FC236}">
                <a16:creationId xmlns:a16="http://schemas.microsoft.com/office/drawing/2014/main" id="{D62382F5-7AD4-446F-A699-535B927AB09A}"/>
              </a:ext>
            </a:extLst>
          </p:cNvPr>
          <p:cNvPicPr>
            <a:picLocks noChangeAspect="1"/>
          </p:cNvPicPr>
          <p:nvPr/>
        </p:nvPicPr>
        <p:blipFill>
          <a:blip r:embed="rId3"/>
          <a:stretch>
            <a:fillRect/>
          </a:stretch>
        </p:blipFill>
        <p:spPr>
          <a:xfrm>
            <a:off x="2146882" y="6174297"/>
            <a:ext cx="1800878" cy="251630"/>
          </a:xfrm>
          <a:prstGeom prst="rect">
            <a:avLst/>
          </a:prstGeom>
        </p:spPr>
      </p:pic>
      <p:pic>
        <p:nvPicPr>
          <p:cNvPr id="4" name="Picture 3">
            <a:extLst>
              <a:ext uri="{FF2B5EF4-FFF2-40B4-BE49-F238E27FC236}">
                <a16:creationId xmlns:a16="http://schemas.microsoft.com/office/drawing/2014/main" id="{5B10DE7E-2DF5-4949-858F-1596BD7FDB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200" y="451396"/>
            <a:ext cx="5136165" cy="5908746"/>
          </a:xfrm>
          <a:prstGeom prst="rect">
            <a:avLst/>
          </a:prstGeom>
        </p:spPr>
      </p:pic>
      <p:sp>
        <p:nvSpPr>
          <p:cNvPr id="5" name="TextBox 4">
            <a:extLst>
              <a:ext uri="{FF2B5EF4-FFF2-40B4-BE49-F238E27FC236}">
                <a16:creationId xmlns:a16="http://schemas.microsoft.com/office/drawing/2014/main" id="{27E50C68-54A7-4F6A-9526-4C53A29D3864}"/>
              </a:ext>
            </a:extLst>
          </p:cNvPr>
          <p:cNvSpPr txBox="1"/>
          <p:nvPr/>
        </p:nvSpPr>
        <p:spPr>
          <a:xfrm>
            <a:off x="6415170" y="397069"/>
            <a:ext cx="5573629" cy="1477328"/>
          </a:xfrm>
          <a:prstGeom prst="rect">
            <a:avLst/>
          </a:prstGeom>
          <a:noFill/>
        </p:spPr>
        <p:txBody>
          <a:bodyPr wrap="square">
            <a:spAutoFit/>
          </a:bodyPr>
          <a:lstStyle/>
          <a:p>
            <a:r>
              <a:rPr lang="en-IN" sz="1800" b="1" spc="300" dirty="0">
                <a:solidFill>
                  <a:srgbClr val="003974"/>
                </a:solidFill>
                <a:effectLst/>
                <a:latin typeface="Calibri" panose="020F0502020204030204" pitchFamily="34" charset="0"/>
                <a:ea typeface="Calibri" panose="020F0502020204030204" pitchFamily="34" charset="0"/>
              </a:rPr>
              <a:t>MAX LIFE HAS AN EXTENSIVE PRESENCE ACROSS INDIA THROUGH ITS OWN OFFICES AND DISTRIBUTION PARTNERS AND IS THE 4TH LARGEST PRIVATE LIFE INSURANCE PLAYER IN THE COUNTRY.</a:t>
            </a:r>
          </a:p>
        </p:txBody>
      </p:sp>
      <p:pic>
        <p:nvPicPr>
          <p:cNvPr id="6" name="Picture 5" descr="Shape&#10;&#10;Description automatically generated">
            <a:extLst>
              <a:ext uri="{FF2B5EF4-FFF2-40B4-BE49-F238E27FC236}">
                <a16:creationId xmlns:a16="http://schemas.microsoft.com/office/drawing/2014/main" id="{187C6308-69F9-430E-9BC5-E06F66654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71175" y="1307447"/>
            <a:ext cx="214058" cy="4543688"/>
          </a:xfrm>
          <a:prstGeom prst="rect">
            <a:avLst/>
          </a:prstGeom>
        </p:spPr>
      </p:pic>
      <p:sp>
        <p:nvSpPr>
          <p:cNvPr id="7" name="TextBox 6">
            <a:extLst>
              <a:ext uri="{FF2B5EF4-FFF2-40B4-BE49-F238E27FC236}">
                <a16:creationId xmlns:a16="http://schemas.microsoft.com/office/drawing/2014/main" id="{1F015EEF-A771-492A-8132-569F5ECD6ECA}"/>
              </a:ext>
            </a:extLst>
          </p:cNvPr>
          <p:cNvSpPr txBox="1"/>
          <p:nvPr/>
        </p:nvSpPr>
        <p:spPr>
          <a:xfrm>
            <a:off x="6415169" y="1856177"/>
            <a:ext cx="5556005" cy="366472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4</a:t>
            </a:r>
            <a:r>
              <a:rPr lang="en-IN" sz="1200" b="1" baseline="30000" dirty="0">
                <a:solidFill>
                  <a:srgbClr val="F27B21"/>
                </a:solidFill>
                <a:effectLst/>
                <a:latin typeface="Calibri" panose="020F0502020204030204" pitchFamily="34" charset="0"/>
                <a:ea typeface="Calibri" panose="020F0502020204030204" pitchFamily="34" charset="0"/>
              </a:rPr>
              <a:t>th</a:t>
            </a:r>
            <a:r>
              <a:rPr lang="en-IN" sz="1200" b="1" dirty="0">
                <a:solidFill>
                  <a:srgbClr val="F27B21"/>
                </a:solidFill>
                <a:effectLst/>
                <a:latin typeface="Calibri" panose="020F0502020204030204" pitchFamily="34" charset="0"/>
                <a:ea typeface="Calibri" panose="020F0502020204030204" pitchFamily="34" charset="0"/>
              </a:rPr>
              <a:t> </a:t>
            </a:r>
            <a:r>
              <a:rPr lang="en-IN" sz="1200" dirty="0">
                <a:effectLst/>
                <a:latin typeface="Calibri" panose="020F0502020204030204" pitchFamily="34" charset="0"/>
                <a:ea typeface="Calibri" panose="020F0502020204030204" pitchFamily="34" charset="0"/>
              </a:rPr>
              <a:t>Largest Private Life Insurer^</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~11% </a:t>
            </a:r>
            <a:r>
              <a:rPr lang="en-IN" sz="1200" dirty="0">
                <a:effectLst/>
                <a:latin typeface="Calibri" panose="020F0502020204030204" pitchFamily="34" charset="0"/>
                <a:ea typeface="Calibri" panose="020F0502020204030204" pitchFamily="34" charset="0"/>
              </a:rPr>
              <a:t>Private Market Share^</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#1 </a:t>
            </a:r>
            <a:r>
              <a:rPr lang="en-IN" sz="1200" dirty="0">
                <a:effectLst/>
                <a:latin typeface="Calibri" panose="020F0502020204030204" pitchFamily="34" charset="0"/>
                <a:ea typeface="Calibri" panose="020F0502020204030204" pitchFamily="34" charset="0"/>
              </a:rPr>
              <a:t>Claims Paid Ratio in the industry</a:t>
            </a:r>
          </a:p>
          <a:p>
            <a:pPr marL="285750" indent="-285750">
              <a:lnSpc>
                <a:spcPct val="150000"/>
              </a:lnSpc>
              <a:buFont typeface="Arial" panose="020B0604020202020204" pitchFamily="34" charset="0"/>
              <a:buChar char="•"/>
            </a:pPr>
            <a:r>
              <a:rPr lang="en-IN" sz="1200" b="1" dirty="0" smtClean="0">
                <a:solidFill>
                  <a:srgbClr val="F27B21"/>
                </a:solidFill>
                <a:latin typeface="Calibri" panose="020F0502020204030204" pitchFamily="34" charset="0"/>
                <a:ea typeface="Calibri" panose="020F0502020204030204" pitchFamily="34" charset="0"/>
              </a:rPr>
              <a:t>277</a:t>
            </a:r>
            <a:r>
              <a:rPr lang="en-IN" sz="1200" dirty="0" smtClean="0">
                <a:effectLst/>
                <a:latin typeface="Calibri" panose="020F0502020204030204" pitchFamily="34" charset="0"/>
                <a:ea typeface="Calibri" panose="020F0502020204030204" pitchFamily="34" charset="0"/>
              </a:rPr>
              <a:t> </a:t>
            </a:r>
            <a:r>
              <a:rPr lang="en-IN" sz="1200" dirty="0">
                <a:effectLst/>
                <a:latin typeface="Calibri" panose="020F0502020204030204" pitchFamily="34" charset="0"/>
                <a:ea typeface="Calibri" panose="020F0502020204030204" pitchFamily="34" charset="0"/>
              </a:rPr>
              <a:t>Own Branch Units</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7000+ </a:t>
            </a:r>
            <a:r>
              <a:rPr lang="en-IN" sz="1200" dirty="0">
                <a:effectLst/>
                <a:latin typeface="Calibri" panose="020F0502020204030204" pitchFamily="34" charset="0"/>
                <a:ea typeface="Calibri" panose="020F0502020204030204" pitchFamily="34" charset="0"/>
              </a:rPr>
              <a:t>Partner Branches</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~52,000 </a:t>
            </a:r>
            <a:r>
              <a:rPr lang="en-IN" sz="1200" dirty="0">
                <a:effectLst/>
                <a:latin typeface="Calibri" panose="020F0502020204030204" pitchFamily="34" charset="0"/>
                <a:ea typeface="Calibri" panose="020F0502020204030204" pitchFamily="34" charset="0"/>
              </a:rPr>
              <a:t>Agents</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~60 </a:t>
            </a:r>
            <a:r>
              <a:rPr lang="en-IN" sz="1200" dirty="0">
                <a:effectLst/>
                <a:latin typeface="Calibri" panose="020F0502020204030204" pitchFamily="34" charset="0"/>
                <a:ea typeface="Calibri" panose="020F0502020204030204" pitchFamily="34" charset="0"/>
              </a:rPr>
              <a:t>Distribution Partners</a:t>
            </a:r>
          </a:p>
          <a:p>
            <a:pPr marL="285750" indent="-285750">
              <a:lnSpc>
                <a:spcPct val="150000"/>
              </a:lnSpc>
              <a:buFont typeface="Arial" panose="020B0604020202020204" pitchFamily="34" charset="0"/>
              <a:buChar char="•"/>
            </a:pPr>
            <a:r>
              <a:rPr lang="en-IN" sz="1200" b="1" dirty="0" smtClean="0">
                <a:solidFill>
                  <a:srgbClr val="F27B21"/>
                </a:solidFill>
                <a:effectLst/>
                <a:latin typeface="Calibri" panose="020F0502020204030204" pitchFamily="34" charset="0"/>
                <a:ea typeface="Calibri" panose="020F0502020204030204" pitchFamily="34" charset="0"/>
              </a:rPr>
              <a:t>~</a:t>
            </a:r>
            <a:r>
              <a:rPr lang="en-IN" sz="1200" b="1" dirty="0" smtClean="0">
                <a:solidFill>
                  <a:srgbClr val="F27B21"/>
                </a:solidFill>
                <a:latin typeface="Calibri" panose="020F0502020204030204" pitchFamily="34" charset="0"/>
                <a:ea typeface="Calibri" panose="020F0502020204030204" pitchFamily="34" charset="0"/>
              </a:rPr>
              <a:t>90</a:t>
            </a:r>
            <a:r>
              <a:rPr lang="en-IN" sz="1200" b="1" dirty="0" smtClean="0">
                <a:solidFill>
                  <a:srgbClr val="F27B21"/>
                </a:solidFill>
                <a:effectLst/>
                <a:latin typeface="Calibri" panose="020F0502020204030204" pitchFamily="34" charset="0"/>
                <a:ea typeface="Calibri" panose="020F0502020204030204" pitchFamily="34" charset="0"/>
              </a:rPr>
              <a:t>,407 </a:t>
            </a:r>
            <a:r>
              <a:rPr lang="en-IN" sz="1200" dirty="0">
                <a:effectLst/>
                <a:latin typeface="Calibri" panose="020F0502020204030204" pitchFamily="34" charset="0"/>
                <a:ea typeface="Calibri" panose="020F0502020204030204" pitchFamily="34" charset="0"/>
              </a:rPr>
              <a:t>Crore Assets Under Management</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4th</a:t>
            </a:r>
            <a:r>
              <a:rPr lang="en-IN" sz="1200" dirty="0">
                <a:effectLst/>
                <a:latin typeface="Calibri" panose="020F0502020204030204" pitchFamily="34" charset="0"/>
                <a:ea typeface="Calibri" panose="020F0502020204030204" pitchFamily="34" charset="0"/>
              </a:rPr>
              <a:t> Largest Assets Under Management</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~11 </a:t>
            </a:r>
            <a:r>
              <a:rPr lang="en-IN" sz="1200" dirty="0">
                <a:effectLst/>
                <a:latin typeface="Calibri" panose="020F0502020204030204" pitchFamily="34" charset="0"/>
                <a:ea typeface="Calibri" panose="020F0502020204030204" pitchFamily="34" charset="0"/>
              </a:rPr>
              <a:t>Trillion Sum Assured</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~10 </a:t>
            </a:r>
            <a:r>
              <a:rPr lang="en-IN" sz="1200" dirty="0">
                <a:effectLst/>
                <a:latin typeface="Calibri" panose="020F0502020204030204" pitchFamily="34" charset="0"/>
                <a:ea typeface="Calibri" panose="020F0502020204030204" pitchFamily="34" charset="0"/>
              </a:rPr>
              <a:t>Million+ Lives Insured** till date</a:t>
            </a:r>
          </a:p>
          <a:p>
            <a:pPr marL="285750" indent="-285750">
              <a:lnSpc>
                <a:spcPct val="150000"/>
              </a:lnSpc>
              <a:buFont typeface="Arial" panose="020B0604020202020204" pitchFamily="34" charset="0"/>
              <a:buChar char="•"/>
            </a:pPr>
            <a:r>
              <a:rPr lang="en-IN" sz="1200" b="1" dirty="0">
                <a:solidFill>
                  <a:srgbClr val="F27B21"/>
                </a:solidFill>
                <a:effectLst/>
                <a:latin typeface="Calibri" panose="020F0502020204030204" pitchFamily="34" charset="0"/>
                <a:ea typeface="Calibri" panose="020F0502020204030204" pitchFamily="34" charset="0"/>
              </a:rPr>
              <a:t>3.5</a:t>
            </a:r>
            <a:r>
              <a:rPr lang="en-IN" sz="1200" dirty="0">
                <a:effectLst/>
                <a:latin typeface="Calibri" panose="020F0502020204030204" pitchFamily="34" charset="0"/>
                <a:ea typeface="Calibri" panose="020F0502020204030204" pitchFamily="34" charset="0"/>
              </a:rPr>
              <a:t> Million+ Active Customers**</a:t>
            </a:r>
          </a:p>
          <a:p>
            <a:pPr>
              <a:lnSpc>
                <a:spcPct val="150000"/>
              </a:lnSpc>
            </a:pPr>
            <a:r>
              <a:rPr lang="en-IN" sz="1200" dirty="0">
                <a:effectLst/>
                <a:latin typeface="Calibri" panose="020F0502020204030204" pitchFamily="34" charset="0"/>
                <a:ea typeface="Calibri" panose="020F0502020204030204" pitchFamily="34" charset="0"/>
              </a:rPr>
              <a:t>Max Life has more ~6500 Point of Sales across the country</a:t>
            </a:r>
          </a:p>
        </p:txBody>
      </p:sp>
      <p:sp>
        <p:nvSpPr>
          <p:cNvPr id="9" name="TextBox 8">
            <a:extLst>
              <a:ext uri="{FF2B5EF4-FFF2-40B4-BE49-F238E27FC236}">
                <a16:creationId xmlns:a16="http://schemas.microsoft.com/office/drawing/2014/main" id="{263CE310-B427-460A-BB12-864F2765C5F6}"/>
              </a:ext>
            </a:extLst>
          </p:cNvPr>
          <p:cNvSpPr txBox="1"/>
          <p:nvPr/>
        </p:nvSpPr>
        <p:spPr>
          <a:xfrm>
            <a:off x="6415169" y="6059304"/>
            <a:ext cx="4789328" cy="276999"/>
          </a:xfrm>
          <a:prstGeom prst="rect">
            <a:avLst/>
          </a:prstGeom>
          <a:noFill/>
        </p:spPr>
        <p:txBody>
          <a:bodyPr wrap="square">
            <a:spAutoFit/>
          </a:bodyPr>
          <a:lstStyle/>
          <a:p>
            <a:r>
              <a:rPr lang="en-IN" sz="1200" dirty="0">
                <a:effectLst/>
                <a:latin typeface="Calibri" panose="020F0502020204030204" pitchFamily="34" charset="0"/>
                <a:ea typeface="Calibri" panose="020F0502020204030204" pitchFamily="34" charset="0"/>
              </a:rPr>
              <a:t>^By Individual New Sales **Individual customers</a:t>
            </a:r>
            <a:endParaRPr lang="en-IN" sz="1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Logo&#10;&#10;Description automatically generated">
            <a:extLst>
              <a:ext uri="{FF2B5EF4-FFF2-40B4-BE49-F238E27FC236}">
                <a16:creationId xmlns:a16="http://schemas.microsoft.com/office/drawing/2014/main" id="{416CC2A8-EECF-4AE2-A83C-8DC586308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pic>
        <p:nvPicPr>
          <p:cNvPr id="12" name="Picture 11" descr="Text&#10;&#10;Description automatically generated">
            <a:extLst>
              <a:ext uri="{FF2B5EF4-FFF2-40B4-BE49-F238E27FC236}">
                <a16:creationId xmlns:a16="http://schemas.microsoft.com/office/drawing/2014/main" id="{70F96512-7150-463B-BD11-55C213A0950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30775" y="6357585"/>
            <a:ext cx="3461225" cy="493776"/>
          </a:xfrm>
          <a:prstGeom prst="rect">
            <a:avLst/>
          </a:prstGeom>
        </p:spPr>
      </p:pic>
    </p:spTree>
    <p:extLst>
      <p:ext uri="{BB962C8B-B14F-4D97-AF65-F5344CB8AC3E}">
        <p14:creationId xmlns:p14="http://schemas.microsoft.com/office/powerpoint/2010/main" val="6518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3D34BF0B-809C-4FC5-B233-979F511F1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03151"/>
            <a:ext cx="214058" cy="4543688"/>
          </a:xfrm>
          <a:prstGeom prst="rect">
            <a:avLst/>
          </a:prstGeom>
        </p:spPr>
      </p:pic>
      <p:sp>
        <p:nvSpPr>
          <p:cNvPr id="21" name="TextBox 20">
            <a:extLst>
              <a:ext uri="{FF2B5EF4-FFF2-40B4-BE49-F238E27FC236}">
                <a16:creationId xmlns:a16="http://schemas.microsoft.com/office/drawing/2014/main" id="{6CABB526-C5CA-4B19-AE88-689706B5B877}"/>
              </a:ext>
            </a:extLst>
          </p:cNvPr>
          <p:cNvSpPr txBox="1"/>
          <p:nvPr/>
        </p:nvSpPr>
        <p:spPr>
          <a:xfrm>
            <a:off x="499928" y="3244334"/>
            <a:ext cx="5062556" cy="923330"/>
          </a:xfrm>
          <a:prstGeom prst="rect">
            <a:avLst/>
          </a:prstGeom>
          <a:noFill/>
        </p:spPr>
        <p:txBody>
          <a:bodyPr wrap="square">
            <a:spAutoFit/>
          </a:bodyPr>
          <a:lstStyle/>
          <a:p>
            <a:r>
              <a:rPr lang="en-IN" b="1" spc="300" dirty="0" smtClean="0">
                <a:solidFill>
                  <a:srgbClr val="003974"/>
                </a:solidFill>
                <a:latin typeface="Calibri" panose="020F0502020204030204" pitchFamily="34" charset="0"/>
                <a:ea typeface="Calibri" panose="020F0502020204030204" pitchFamily="34" charset="0"/>
              </a:rPr>
              <a:t>MAX LIFE GUARANTEED </a:t>
            </a:r>
            <a:r>
              <a:rPr lang="en-IN" b="1" spc="300" dirty="0">
                <a:solidFill>
                  <a:srgbClr val="003974"/>
                </a:solidFill>
                <a:latin typeface="Calibri" panose="020F0502020204030204" pitchFamily="34" charset="0"/>
                <a:ea typeface="Calibri" panose="020F0502020204030204" pitchFamily="34" charset="0"/>
              </a:rPr>
              <a:t>LIFETIME INCOME PLAN (GLIP)</a:t>
            </a:r>
          </a:p>
          <a:p>
            <a:r>
              <a:rPr lang="en-IN" sz="1800" b="1" spc="300" dirty="0" smtClean="0">
                <a:solidFill>
                  <a:srgbClr val="003974"/>
                </a:solidFill>
                <a:effectLst/>
                <a:latin typeface="Calibri" panose="020F0502020204030204" pitchFamily="34" charset="0"/>
                <a:ea typeface="Calibri" panose="020F0502020204030204" pitchFamily="34" charset="0"/>
              </a:rPr>
              <a:t> </a:t>
            </a:r>
            <a:endParaRPr lang="en-IN" sz="1800" b="1" spc="300" dirty="0">
              <a:solidFill>
                <a:srgbClr val="003974"/>
              </a:solidFill>
              <a:effectLst/>
              <a:latin typeface="Calibri" panose="020F0502020204030204" pitchFamily="34" charset="0"/>
              <a:ea typeface="Calibri" panose="020F0502020204030204" pitchFamily="34" charset="0"/>
            </a:endParaRPr>
          </a:p>
        </p:txBody>
      </p:sp>
      <p:pic>
        <p:nvPicPr>
          <p:cNvPr id="31" name="Picture 30" descr="Logo&#10;&#10;Description automatically generated">
            <a:extLst>
              <a:ext uri="{FF2B5EF4-FFF2-40B4-BE49-F238E27FC236}">
                <a16:creationId xmlns:a16="http://schemas.microsoft.com/office/drawing/2014/main" id="{085C52F9-ECDB-4971-8B80-B8D12BC41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pic>
        <p:nvPicPr>
          <p:cNvPr id="22" name="Picture 21" descr="Shape, square&#10;&#10;Description automatically generated">
            <a:extLst>
              <a:ext uri="{FF2B5EF4-FFF2-40B4-BE49-F238E27FC236}">
                <a16:creationId xmlns:a16="http://schemas.microsoft.com/office/drawing/2014/main" id="{28304555-25F4-4F32-B204-0C0F08CA0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7" y="1"/>
            <a:ext cx="6094646" cy="6857999"/>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id="{87620D84-6616-42B7-88F4-628F0FE5E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105" y="320236"/>
            <a:ext cx="6144234" cy="6217528"/>
          </a:xfrm>
          <a:prstGeom prst="rect">
            <a:avLst/>
          </a:prstGeom>
        </p:spPr>
      </p:pic>
      <p:pic>
        <p:nvPicPr>
          <p:cNvPr id="8" name="Picture 7" descr="Text&#10;&#10;Description automatically generated">
            <a:extLst>
              <a:ext uri="{FF2B5EF4-FFF2-40B4-BE49-F238E27FC236}">
                <a16:creationId xmlns:a16="http://schemas.microsoft.com/office/drawing/2014/main" id="{E21C6ED1-E439-4F18-A185-303981D9A51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spTree>
    <p:extLst>
      <p:ext uri="{BB962C8B-B14F-4D97-AF65-F5344CB8AC3E}">
        <p14:creationId xmlns:p14="http://schemas.microsoft.com/office/powerpoint/2010/main" val="64146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having a discussion&#10;&#10;Description automatically generated with low confidence">
            <a:extLst>
              <a:ext uri="{FF2B5EF4-FFF2-40B4-BE49-F238E27FC236}">
                <a16:creationId xmlns:a16="http://schemas.microsoft.com/office/drawing/2014/main" id="{BA38C3AA-951E-4823-9581-326FCB07B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
            <a:ext cx="6219606" cy="6147002"/>
          </a:xfrm>
          <a:prstGeom prst="rect">
            <a:avLst/>
          </a:prstGeom>
        </p:spPr>
      </p:pic>
      <p:pic>
        <p:nvPicPr>
          <p:cNvPr id="6" name="Picture 5" descr="Shape&#10;&#10;Description automatically generated">
            <a:extLst>
              <a:ext uri="{FF2B5EF4-FFF2-40B4-BE49-F238E27FC236}">
                <a16:creationId xmlns:a16="http://schemas.microsoft.com/office/drawing/2014/main" id="{F327C7F1-6F85-4AE0-9AFE-0BAE31B21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8393" y="1503151"/>
            <a:ext cx="214058" cy="4543688"/>
          </a:xfrm>
          <a:prstGeom prst="rect">
            <a:avLst/>
          </a:prstGeom>
        </p:spPr>
      </p:pic>
      <p:pic>
        <p:nvPicPr>
          <p:cNvPr id="17" name="Picture 16">
            <a:extLst>
              <a:ext uri="{FF2B5EF4-FFF2-40B4-BE49-F238E27FC236}">
                <a16:creationId xmlns:a16="http://schemas.microsoft.com/office/drawing/2014/main" id="{12F06431-B7E0-4966-98A3-6D963CDAD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 y="6146154"/>
            <a:ext cx="4212810" cy="138258"/>
          </a:xfrm>
          <a:prstGeom prst="rect">
            <a:avLst/>
          </a:prstGeom>
        </p:spPr>
      </p:pic>
      <p:sp>
        <p:nvSpPr>
          <p:cNvPr id="18" name="TextBox 17">
            <a:extLst>
              <a:ext uri="{FF2B5EF4-FFF2-40B4-BE49-F238E27FC236}">
                <a16:creationId xmlns:a16="http://schemas.microsoft.com/office/drawing/2014/main" id="{132F9CC4-5EF8-40BB-95E2-3876A6CEFFB1}"/>
              </a:ext>
            </a:extLst>
          </p:cNvPr>
          <p:cNvSpPr txBox="1"/>
          <p:nvPr/>
        </p:nvSpPr>
        <p:spPr>
          <a:xfrm>
            <a:off x="6740237" y="650575"/>
            <a:ext cx="5062556" cy="923330"/>
          </a:xfrm>
          <a:prstGeom prst="rect">
            <a:avLst/>
          </a:prstGeom>
          <a:noFill/>
        </p:spPr>
        <p:txBody>
          <a:bodyPr wrap="square">
            <a:spAutoFit/>
          </a:bodyPr>
          <a:lstStyle/>
          <a:p>
            <a:r>
              <a:rPr lang="en-IN" sz="1800" b="1" spc="300" dirty="0">
                <a:solidFill>
                  <a:srgbClr val="003974"/>
                </a:solidFill>
                <a:effectLst/>
                <a:latin typeface="Calibri" panose="020F0502020204030204" pitchFamily="34" charset="0"/>
                <a:ea typeface="Calibri" panose="020F0502020204030204" pitchFamily="34" charset="0"/>
              </a:rPr>
              <a:t>MAX LIFE PRESENTS… </a:t>
            </a:r>
          </a:p>
          <a:p>
            <a:r>
              <a:rPr lang="en-IN" sz="1800" b="1" spc="300" dirty="0">
                <a:solidFill>
                  <a:srgbClr val="003974"/>
                </a:solidFill>
                <a:effectLst/>
                <a:latin typeface="Calibri" panose="020F0502020204030204" pitchFamily="34" charset="0"/>
                <a:ea typeface="Calibri" panose="020F0502020204030204" pitchFamily="34" charset="0"/>
              </a:rPr>
              <a:t>ALL NEW GUARANTEED LIFETIME INCOME PLAN (GLIP)</a:t>
            </a:r>
          </a:p>
        </p:txBody>
      </p:sp>
      <p:sp>
        <p:nvSpPr>
          <p:cNvPr id="19" name="TextBox 18">
            <a:extLst>
              <a:ext uri="{FF2B5EF4-FFF2-40B4-BE49-F238E27FC236}">
                <a16:creationId xmlns:a16="http://schemas.microsoft.com/office/drawing/2014/main" id="{C23339C5-002D-43F5-9B8D-B94AB5931CBF}"/>
              </a:ext>
            </a:extLst>
          </p:cNvPr>
          <p:cNvSpPr txBox="1"/>
          <p:nvPr/>
        </p:nvSpPr>
        <p:spPr>
          <a:xfrm>
            <a:off x="6740237" y="2020669"/>
            <a:ext cx="4564985" cy="954107"/>
          </a:xfrm>
          <a:prstGeom prst="rect">
            <a:avLst/>
          </a:prstGeom>
          <a:noFill/>
        </p:spPr>
        <p:txBody>
          <a:bodyPr wrap="square">
            <a:spAutoFit/>
          </a:bodyPr>
          <a:lstStyle/>
          <a:p>
            <a:r>
              <a:rPr lang="en-IN" sz="1400" b="1" dirty="0">
                <a:solidFill>
                  <a:schemeClr val="tx1">
                    <a:lumMod val="75000"/>
                    <a:lumOff val="25000"/>
                  </a:schemeClr>
                </a:solidFill>
                <a:effectLst/>
                <a:latin typeface="Calibri" panose="020F0502020204030204" pitchFamily="34" charset="0"/>
                <a:ea typeface="Calibri" panose="020F0502020204030204" pitchFamily="34" charset="0"/>
              </a:rPr>
              <a:t>An Annuity Plan that offers:</a:t>
            </a:r>
          </a:p>
          <a:p>
            <a:pPr marL="285750" indent="-285750">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Option to Plan Early for Retirement </a:t>
            </a:r>
          </a:p>
          <a:p>
            <a:pPr marL="285750" indent="-285750">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Option to Withdraw money in times of Emergencies</a:t>
            </a:r>
          </a:p>
          <a:p>
            <a:pPr marL="285750" indent="-285750">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Most Competitive Retirement Income</a:t>
            </a:r>
          </a:p>
        </p:txBody>
      </p:sp>
      <p:pic>
        <p:nvPicPr>
          <p:cNvPr id="24" name="Picture 23" descr="Logo&#10;&#10;Description automatically generated">
            <a:extLst>
              <a:ext uri="{FF2B5EF4-FFF2-40B4-BE49-F238E27FC236}">
                <a16:creationId xmlns:a16="http://schemas.microsoft.com/office/drawing/2014/main" id="{1B84F682-7D24-4146-BB80-244DFB0F9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sp>
        <p:nvSpPr>
          <p:cNvPr id="26" name="TextBox 25">
            <a:extLst>
              <a:ext uri="{FF2B5EF4-FFF2-40B4-BE49-F238E27FC236}">
                <a16:creationId xmlns:a16="http://schemas.microsoft.com/office/drawing/2014/main" id="{F3388922-4E6C-49F0-ABE8-0463576D95BA}"/>
              </a:ext>
            </a:extLst>
          </p:cNvPr>
          <p:cNvSpPr txBox="1"/>
          <p:nvPr/>
        </p:nvSpPr>
        <p:spPr>
          <a:xfrm>
            <a:off x="6740237" y="3759249"/>
            <a:ext cx="4564985" cy="738664"/>
          </a:xfrm>
          <a:prstGeom prst="rect">
            <a:avLst/>
          </a:prstGeom>
          <a:noFill/>
        </p:spPr>
        <p:txBody>
          <a:bodyPr wrap="square">
            <a:spAutoFit/>
          </a:bodyPr>
          <a:lstStyle/>
          <a:p>
            <a:r>
              <a:rPr lang="en-IN" sz="1400" b="1" dirty="0">
                <a:solidFill>
                  <a:schemeClr val="tx1">
                    <a:lumMod val="75000"/>
                    <a:lumOff val="25000"/>
                  </a:schemeClr>
                </a:solidFill>
                <a:effectLst/>
                <a:latin typeface="Calibri" panose="020F0502020204030204" pitchFamily="34" charset="0"/>
                <a:ea typeface="Calibri" panose="020F0502020204030204" pitchFamily="34" charset="0"/>
              </a:rPr>
              <a:t>Annuity Options under GLIP</a:t>
            </a:r>
          </a:p>
          <a:p>
            <a:pPr marL="285750" indent="-285750">
              <a:buFont typeface="Arial" panose="020B0604020202020204" pitchFamily="34" charset="0"/>
              <a:buChar char="•"/>
            </a:pPr>
            <a:r>
              <a:rPr lang="en-IN" sz="1400" b="1" dirty="0">
                <a:solidFill>
                  <a:schemeClr val="tx1">
                    <a:lumMod val="75000"/>
                    <a:lumOff val="25000"/>
                  </a:schemeClr>
                </a:solidFill>
                <a:effectLst/>
                <a:latin typeface="Calibri" panose="020F0502020204030204" pitchFamily="34" charset="0"/>
                <a:ea typeface="Calibri" panose="020F0502020204030204" pitchFamily="34" charset="0"/>
              </a:rPr>
              <a:t>Immediate Annuity</a:t>
            </a:r>
            <a:br>
              <a:rPr lang="en-IN" sz="1400" b="1" dirty="0">
                <a:solidFill>
                  <a:schemeClr val="tx1">
                    <a:lumMod val="75000"/>
                    <a:lumOff val="25000"/>
                  </a:schemeClr>
                </a:solidFill>
                <a:effectLst/>
                <a:latin typeface="Calibri" panose="020F0502020204030204" pitchFamily="34" charset="0"/>
                <a:ea typeface="Calibri" panose="020F0502020204030204" pitchFamily="34" charset="0"/>
              </a:rPr>
            </a:br>
            <a:r>
              <a:rPr lang="en-IN" sz="1400" dirty="0">
                <a:solidFill>
                  <a:schemeClr val="tx1">
                    <a:lumMod val="75000"/>
                    <a:lumOff val="25000"/>
                  </a:schemeClr>
                </a:solidFill>
                <a:effectLst/>
                <a:latin typeface="Calibri" panose="020F0502020204030204" pitchFamily="34" charset="0"/>
                <a:ea typeface="Calibri" panose="020F0502020204030204" pitchFamily="34" charset="0"/>
              </a:rPr>
              <a:t>For already retired individuals </a:t>
            </a:r>
          </a:p>
        </p:txBody>
      </p:sp>
      <p:pic>
        <p:nvPicPr>
          <p:cNvPr id="10" name="Picture 9" descr="Text&#10;&#10;Description automatically generated">
            <a:extLst>
              <a:ext uri="{FF2B5EF4-FFF2-40B4-BE49-F238E27FC236}">
                <a16:creationId xmlns:a16="http://schemas.microsoft.com/office/drawing/2014/main" id="{5FE6568D-BEE6-4656-8A50-8E6D62AAFCE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spTree>
    <p:extLst>
      <p:ext uri="{BB962C8B-B14F-4D97-AF65-F5344CB8AC3E}">
        <p14:creationId xmlns:p14="http://schemas.microsoft.com/office/powerpoint/2010/main" val="199118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glass of water&#10;&#10;Description automatically generated with low confidence">
            <a:extLst>
              <a:ext uri="{FF2B5EF4-FFF2-40B4-BE49-F238E27FC236}">
                <a16:creationId xmlns:a16="http://schemas.microsoft.com/office/drawing/2014/main" id="{D888F0F3-7155-4398-9CDF-961080B15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
            <a:ext cx="6096000" cy="648182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225B9C7-F01F-481F-A4EF-B307F475E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09" y="2527300"/>
            <a:ext cx="319137" cy="261112"/>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B210AE5C-D972-4A7A-81DC-9516D0500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077" y="3050261"/>
            <a:ext cx="275617" cy="30272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ADF502B1-AE92-4C57-B28E-1CFD9E9CA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209" y="3780207"/>
            <a:ext cx="364091" cy="302726"/>
          </a:xfrm>
          <a:prstGeom prst="rect">
            <a:avLst/>
          </a:prstGeom>
        </p:spPr>
      </p:pic>
      <p:pic>
        <p:nvPicPr>
          <p:cNvPr id="19" name="Picture 18" descr="Icon&#10;&#10;Description automatically generated">
            <a:extLst>
              <a:ext uri="{FF2B5EF4-FFF2-40B4-BE49-F238E27FC236}">
                <a16:creationId xmlns:a16="http://schemas.microsoft.com/office/drawing/2014/main" id="{8F6C2335-8072-4670-99BB-178E1D64D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309" y="2018204"/>
            <a:ext cx="261769" cy="312560"/>
          </a:xfrm>
          <a:prstGeom prst="rect">
            <a:avLst/>
          </a:prstGeom>
        </p:spPr>
      </p:pic>
      <p:pic>
        <p:nvPicPr>
          <p:cNvPr id="20" name="Picture 19" descr="Shape&#10;&#10;Description automatically generated">
            <a:extLst>
              <a:ext uri="{FF2B5EF4-FFF2-40B4-BE49-F238E27FC236}">
                <a16:creationId xmlns:a16="http://schemas.microsoft.com/office/drawing/2014/main" id="{3D34BF0B-809C-4FC5-B233-979F511F1E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1503151"/>
            <a:ext cx="214058" cy="4543688"/>
          </a:xfrm>
          <a:prstGeom prst="rect">
            <a:avLst/>
          </a:prstGeom>
        </p:spPr>
      </p:pic>
      <p:sp>
        <p:nvSpPr>
          <p:cNvPr id="21" name="TextBox 20">
            <a:extLst>
              <a:ext uri="{FF2B5EF4-FFF2-40B4-BE49-F238E27FC236}">
                <a16:creationId xmlns:a16="http://schemas.microsoft.com/office/drawing/2014/main" id="{6CABB526-C5CA-4B19-AE88-689706B5B877}"/>
              </a:ext>
            </a:extLst>
          </p:cNvPr>
          <p:cNvSpPr txBox="1"/>
          <p:nvPr/>
        </p:nvSpPr>
        <p:spPr>
          <a:xfrm>
            <a:off x="949869" y="1382162"/>
            <a:ext cx="5062556" cy="369332"/>
          </a:xfrm>
          <a:prstGeom prst="rect">
            <a:avLst/>
          </a:prstGeom>
          <a:noFill/>
        </p:spPr>
        <p:txBody>
          <a:bodyPr wrap="square">
            <a:spAutoFit/>
          </a:bodyPr>
          <a:lstStyle/>
          <a:p>
            <a:r>
              <a:rPr lang="en-IN" sz="1800" b="1" spc="300" dirty="0">
                <a:solidFill>
                  <a:srgbClr val="003974"/>
                </a:solidFill>
                <a:effectLst/>
                <a:latin typeface="Calibri" panose="020F0502020204030204" pitchFamily="34" charset="0"/>
                <a:ea typeface="Calibri" panose="020F0502020204030204" pitchFamily="34" charset="0"/>
              </a:rPr>
              <a:t>A PLAN WITH 6-STAR BENEFITS</a:t>
            </a:r>
          </a:p>
        </p:txBody>
      </p:sp>
      <p:sp>
        <p:nvSpPr>
          <p:cNvPr id="24" name="TextBox 23">
            <a:extLst>
              <a:ext uri="{FF2B5EF4-FFF2-40B4-BE49-F238E27FC236}">
                <a16:creationId xmlns:a16="http://schemas.microsoft.com/office/drawing/2014/main" id="{29532172-F58D-4496-B14A-098A67723C86}"/>
              </a:ext>
            </a:extLst>
          </p:cNvPr>
          <p:cNvSpPr txBox="1"/>
          <p:nvPr/>
        </p:nvSpPr>
        <p:spPr>
          <a:xfrm>
            <a:off x="1403032" y="1999869"/>
            <a:ext cx="2078114" cy="307777"/>
          </a:xfrm>
          <a:prstGeom prst="rect">
            <a:avLst/>
          </a:prstGeom>
          <a:noFill/>
        </p:spPr>
        <p:txBody>
          <a:bodyPr wrap="square">
            <a:spAutoFit/>
          </a:bodyPr>
          <a:lstStyle/>
          <a:p>
            <a:r>
              <a:rPr lang="en-IN" sz="1400" dirty="0">
                <a:solidFill>
                  <a:schemeClr val="tx1">
                    <a:lumMod val="75000"/>
                    <a:lumOff val="25000"/>
                  </a:schemeClr>
                </a:solidFill>
                <a:effectLst/>
                <a:latin typeface="Calibri" panose="020F0502020204030204" pitchFamily="34" charset="0"/>
                <a:ea typeface="Calibri" panose="020F0502020204030204" pitchFamily="34" charset="0"/>
              </a:rPr>
              <a:t>Guaranteed Income</a:t>
            </a:r>
            <a:endParaRPr lang="en-IN"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212C8BA4-A836-40EC-974B-234BFF6B9DBB}"/>
              </a:ext>
            </a:extLst>
          </p:cNvPr>
          <p:cNvSpPr txBox="1"/>
          <p:nvPr/>
        </p:nvSpPr>
        <p:spPr>
          <a:xfrm>
            <a:off x="1403032" y="2432910"/>
            <a:ext cx="2803207" cy="307777"/>
          </a:xfrm>
          <a:prstGeom prst="rect">
            <a:avLst/>
          </a:prstGeom>
          <a:noFill/>
        </p:spPr>
        <p:txBody>
          <a:bodyPr wrap="square">
            <a:spAutoFit/>
          </a:bodyPr>
          <a:lstStyle/>
          <a:p>
            <a:r>
              <a:rPr lang="en-IN" sz="1400" dirty="0">
                <a:solidFill>
                  <a:schemeClr val="tx1">
                    <a:lumMod val="75000"/>
                    <a:lumOff val="25000"/>
                  </a:schemeClr>
                </a:solidFill>
                <a:effectLst/>
                <a:latin typeface="Calibri" panose="020F0502020204030204" pitchFamily="34" charset="0"/>
                <a:ea typeface="Calibri" panose="020F0502020204030204" pitchFamily="34" charset="0"/>
              </a:rPr>
              <a:t>Life-long income / </a:t>
            </a:r>
            <a:r>
              <a:rPr lang="en-IN" sz="1400" dirty="0" err="1">
                <a:solidFill>
                  <a:schemeClr val="tx1">
                    <a:lumMod val="75000"/>
                    <a:lumOff val="25000"/>
                  </a:schemeClr>
                </a:solidFill>
                <a:effectLst/>
                <a:latin typeface="Calibri" panose="020F0502020204030204" pitchFamily="34" charset="0"/>
                <a:ea typeface="Calibri" panose="020F0502020204030204" pitchFamily="34" charset="0"/>
              </a:rPr>
              <a:t>Payouts</a:t>
            </a:r>
            <a:endParaRPr lang="en-IN"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010944F2-8C29-496E-AA95-46ED9661A85F}"/>
              </a:ext>
            </a:extLst>
          </p:cNvPr>
          <p:cNvSpPr txBox="1"/>
          <p:nvPr/>
        </p:nvSpPr>
        <p:spPr>
          <a:xfrm>
            <a:off x="1403032" y="3068466"/>
            <a:ext cx="2284615" cy="307777"/>
          </a:xfrm>
          <a:prstGeom prst="rect">
            <a:avLst/>
          </a:prstGeom>
          <a:noFill/>
        </p:spPr>
        <p:txBody>
          <a:bodyPr wrap="square">
            <a:spAutoFit/>
          </a:bodyPr>
          <a:lstStyle/>
          <a:p>
            <a:r>
              <a:rPr lang="en-IN" sz="1400" dirty="0">
                <a:solidFill>
                  <a:schemeClr val="tx1">
                    <a:lumMod val="75000"/>
                    <a:lumOff val="25000"/>
                  </a:schemeClr>
                </a:solidFill>
                <a:effectLst/>
                <a:latin typeface="Calibri" panose="020F0502020204030204" pitchFamily="34" charset="0"/>
                <a:ea typeface="Calibri" panose="020F0502020204030204" pitchFamily="34" charset="0"/>
              </a:rPr>
              <a:t>Legacy Creation</a:t>
            </a:r>
          </a:p>
        </p:txBody>
      </p:sp>
      <p:sp>
        <p:nvSpPr>
          <p:cNvPr id="29" name="TextBox 28">
            <a:extLst>
              <a:ext uri="{FF2B5EF4-FFF2-40B4-BE49-F238E27FC236}">
                <a16:creationId xmlns:a16="http://schemas.microsoft.com/office/drawing/2014/main" id="{C6EFED59-0E09-463B-91BA-C68E4DD2CB5C}"/>
              </a:ext>
            </a:extLst>
          </p:cNvPr>
          <p:cNvSpPr txBox="1"/>
          <p:nvPr/>
        </p:nvSpPr>
        <p:spPr>
          <a:xfrm>
            <a:off x="1403032" y="3675234"/>
            <a:ext cx="2284615" cy="307777"/>
          </a:xfrm>
          <a:prstGeom prst="rect">
            <a:avLst/>
          </a:prstGeom>
          <a:noFill/>
        </p:spPr>
        <p:txBody>
          <a:bodyPr wrap="square">
            <a:spAutoFit/>
          </a:bodyPr>
          <a:lstStyle/>
          <a:p>
            <a:r>
              <a:rPr lang="en-IN" sz="1400" dirty="0">
                <a:solidFill>
                  <a:schemeClr val="tx1">
                    <a:lumMod val="75000"/>
                    <a:lumOff val="25000"/>
                  </a:schemeClr>
                </a:solidFill>
                <a:effectLst/>
                <a:latin typeface="Calibri" panose="020F0502020204030204" pitchFamily="34" charset="0"/>
                <a:ea typeface="Calibri" panose="020F0502020204030204" pitchFamily="34" charset="0"/>
              </a:rPr>
              <a:t>Joint Life Cover</a:t>
            </a:r>
          </a:p>
        </p:txBody>
      </p:sp>
      <p:pic>
        <p:nvPicPr>
          <p:cNvPr id="31" name="Picture 30" descr="Logo&#10;&#10;Description automatically generated">
            <a:extLst>
              <a:ext uri="{FF2B5EF4-FFF2-40B4-BE49-F238E27FC236}">
                <a16:creationId xmlns:a16="http://schemas.microsoft.com/office/drawing/2014/main" id="{085C52F9-ECDB-4971-8B80-B8D12BC410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pic>
        <p:nvPicPr>
          <p:cNvPr id="22" name="Picture 21" descr="Text&#10;&#10;Description automatically generated">
            <a:extLst>
              <a:ext uri="{FF2B5EF4-FFF2-40B4-BE49-F238E27FC236}">
                <a16:creationId xmlns:a16="http://schemas.microsoft.com/office/drawing/2014/main" id="{54774D03-9433-4F26-AF0A-9D97D620F41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spTree>
    <p:extLst>
      <p:ext uri="{BB962C8B-B14F-4D97-AF65-F5344CB8AC3E}">
        <p14:creationId xmlns:p14="http://schemas.microsoft.com/office/powerpoint/2010/main" val="408860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1E41C13D-A6BD-4975-8BD2-70F39CCD1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03151"/>
            <a:ext cx="214058" cy="4543688"/>
          </a:xfrm>
          <a:prstGeom prst="rect">
            <a:avLst/>
          </a:prstGeom>
        </p:spPr>
      </p:pic>
      <p:pic>
        <p:nvPicPr>
          <p:cNvPr id="13" name="Picture 12" descr="Shape&#10;&#10;Description automatically generated">
            <a:extLst>
              <a:ext uri="{FF2B5EF4-FFF2-40B4-BE49-F238E27FC236}">
                <a16:creationId xmlns:a16="http://schemas.microsoft.com/office/drawing/2014/main" id="{E9C62F6F-71BE-402E-856D-5A8D67412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8393" y="1503151"/>
            <a:ext cx="214058" cy="4543688"/>
          </a:xfrm>
          <a:prstGeom prst="rect">
            <a:avLst/>
          </a:prstGeom>
        </p:spPr>
      </p:pic>
      <p:sp>
        <p:nvSpPr>
          <p:cNvPr id="14" name="TextBox 13">
            <a:extLst>
              <a:ext uri="{FF2B5EF4-FFF2-40B4-BE49-F238E27FC236}">
                <a16:creationId xmlns:a16="http://schemas.microsoft.com/office/drawing/2014/main" id="{DBC3AB21-4589-4D77-BB24-75D94C5CDCFC}"/>
              </a:ext>
            </a:extLst>
          </p:cNvPr>
          <p:cNvSpPr txBox="1"/>
          <p:nvPr/>
        </p:nvSpPr>
        <p:spPr>
          <a:xfrm>
            <a:off x="3525902" y="639176"/>
            <a:ext cx="5280471" cy="369332"/>
          </a:xfrm>
          <a:prstGeom prst="rect">
            <a:avLst/>
          </a:prstGeom>
          <a:noFill/>
        </p:spPr>
        <p:txBody>
          <a:bodyPr wrap="square">
            <a:spAutoFit/>
          </a:bodyPr>
          <a:lstStyle/>
          <a:p>
            <a:r>
              <a:rPr lang="en-IN" sz="1800" b="1" spc="300" dirty="0">
                <a:solidFill>
                  <a:srgbClr val="003974"/>
                </a:solidFill>
                <a:effectLst/>
                <a:latin typeface="Calibri" panose="020F0502020204030204" pitchFamily="34" charset="0"/>
                <a:ea typeface="Calibri" panose="020F0502020204030204" pitchFamily="34" charset="0"/>
              </a:rPr>
              <a:t>6 ANNUITY OPTIONS TO CHOOSE FROM</a:t>
            </a:r>
          </a:p>
        </p:txBody>
      </p:sp>
      <p:sp>
        <p:nvSpPr>
          <p:cNvPr id="15" name="TextBox 14">
            <a:extLst>
              <a:ext uri="{FF2B5EF4-FFF2-40B4-BE49-F238E27FC236}">
                <a16:creationId xmlns:a16="http://schemas.microsoft.com/office/drawing/2014/main" id="{11E055B7-70A3-4378-8795-C45CB1089E9D}"/>
              </a:ext>
            </a:extLst>
          </p:cNvPr>
          <p:cNvSpPr txBox="1"/>
          <p:nvPr/>
        </p:nvSpPr>
        <p:spPr>
          <a:xfrm>
            <a:off x="2919043" y="1248034"/>
            <a:ext cx="6329294" cy="369332"/>
          </a:xfrm>
          <a:prstGeom prst="rect">
            <a:avLst/>
          </a:prstGeom>
          <a:noFill/>
        </p:spPr>
        <p:txBody>
          <a:bodyPr wrap="square">
            <a:spAutoFit/>
          </a:bodyPr>
          <a:lstStyle/>
          <a:p>
            <a:r>
              <a:rPr lang="en-IN" dirty="0">
                <a:solidFill>
                  <a:schemeClr val="tx1">
                    <a:lumMod val="75000"/>
                    <a:lumOff val="25000"/>
                  </a:schemeClr>
                </a:solidFill>
                <a:effectLst/>
                <a:latin typeface="Calibri" panose="020F0502020204030204" pitchFamily="34" charset="0"/>
                <a:ea typeface="Calibri" panose="020F0502020204030204" pitchFamily="34" charset="0"/>
              </a:rPr>
              <a:t>Annuity options under </a:t>
            </a:r>
            <a:r>
              <a:rPr lang="en-IN" b="1" dirty="0">
                <a:solidFill>
                  <a:srgbClr val="003974"/>
                </a:solidFill>
                <a:effectLst/>
                <a:latin typeface="Calibri" panose="020F0502020204030204" pitchFamily="34" charset="0"/>
                <a:ea typeface="Calibri" panose="020F0502020204030204" pitchFamily="34" charset="0"/>
              </a:rPr>
              <a:t>Max Life Guaranteed Life Income Plan</a:t>
            </a:r>
            <a:endParaRPr lang="en-IN" b="1" dirty="0">
              <a:solidFill>
                <a:srgbClr val="00397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6C91C6D4-3A23-40FF-9317-8BDEF8946C00}"/>
              </a:ext>
            </a:extLst>
          </p:cNvPr>
          <p:cNvGrpSpPr/>
          <p:nvPr/>
        </p:nvGrpSpPr>
        <p:grpSpPr>
          <a:xfrm>
            <a:off x="1595545" y="2175357"/>
            <a:ext cx="7927278" cy="3145284"/>
            <a:chOff x="515291" y="2189871"/>
            <a:chExt cx="5298330" cy="3145284"/>
          </a:xfrm>
        </p:grpSpPr>
        <p:pic>
          <p:nvPicPr>
            <p:cNvPr id="9" name="Picture 8" descr="Icon&#10;&#10;Description automatically generated">
              <a:extLst>
                <a:ext uri="{FF2B5EF4-FFF2-40B4-BE49-F238E27FC236}">
                  <a16:creationId xmlns:a16="http://schemas.microsoft.com/office/drawing/2014/main" id="{11ABEEE0-141F-417E-9514-3EE7705AD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91" y="2189871"/>
              <a:ext cx="743192" cy="501034"/>
            </a:xfrm>
            <a:prstGeom prst="rect">
              <a:avLst/>
            </a:prstGeom>
          </p:spPr>
        </p:pic>
        <p:sp>
          <p:nvSpPr>
            <p:cNvPr id="16" name="TextBox 15">
              <a:extLst>
                <a:ext uri="{FF2B5EF4-FFF2-40B4-BE49-F238E27FC236}">
                  <a16:creationId xmlns:a16="http://schemas.microsoft.com/office/drawing/2014/main" id="{B5CFB0E3-6FF9-4BA6-9123-60FED0909D48}"/>
                </a:ext>
              </a:extLst>
            </p:cNvPr>
            <p:cNvSpPr txBox="1"/>
            <p:nvPr/>
          </p:nvSpPr>
          <p:spPr>
            <a:xfrm>
              <a:off x="1291582" y="2265301"/>
              <a:ext cx="3548065" cy="369332"/>
            </a:xfrm>
            <a:prstGeom prst="rect">
              <a:avLst/>
            </a:prstGeom>
            <a:noFill/>
          </p:spPr>
          <p:txBody>
            <a:bodyPr wrap="square">
              <a:spAutoFit/>
            </a:bodyPr>
            <a:lstStyle/>
            <a:p>
              <a:r>
                <a:rPr lang="en-IN" sz="1800" b="1" spc="300" dirty="0">
                  <a:solidFill>
                    <a:srgbClr val="F27B21"/>
                  </a:solidFill>
                  <a:effectLst/>
                  <a:latin typeface="Calibri" panose="020F0502020204030204" pitchFamily="34" charset="0"/>
                  <a:ea typeface="Calibri" panose="020F0502020204030204" pitchFamily="34" charset="0"/>
                </a:rPr>
                <a:t>IMMEDIATE ANNUITY</a:t>
              </a:r>
            </a:p>
          </p:txBody>
        </p:sp>
        <p:sp>
          <p:nvSpPr>
            <p:cNvPr id="18" name="TextBox 17">
              <a:extLst>
                <a:ext uri="{FF2B5EF4-FFF2-40B4-BE49-F238E27FC236}">
                  <a16:creationId xmlns:a16="http://schemas.microsoft.com/office/drawing/2014/main" id="{B56280F3-F02D-460D-BA74-EBF62429E5BD}"/>
                </a:ext>
              </a:extLst>
            </p:cNvPr>
            <p:cNvSpPr txBox="1"/>
            <p:nvPr/>
          </p:nvSpPr>
          <p:spPr>
            <a:xfrm>
              <a:off x="570100" y="2690905"/>
              <a:ext cx="5243521" cy="264425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Single Life Immediate Annuity for life (without Death Benefit)</a:t>
              </a:r>
            </a:p>
            <a:p>
              <a:pPr marL="285750" indent="-285750">
                <a:lnSpc>
                  <a:spcPct val="150000"/>
                </a:lnSpc>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Joint Life Immediate Annuity for life (without Death Benefit)</a:t>
              </a:r>
            </a:p>
            <a:p>
              <a:pPr marL="285750" indent="-285750">
                <a:lnSpc>
                  <a:spcPct val="150000"/>
                </a:lnSpc>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Single Life Immediate Annuity for life (with Death Benefit)</a:t>
              </a:r>
            </a:p>
            <a:p>
              <a:pPr marL="285750" indent="-285750">
                <a:lnSpc>
                  <a:spcPct val="150000"/>
                </a:lnSpc>
                <a:buFont typeface="Arial" panose="020B0604020202020204" pitchFamily="34" charset="0"/>
                <a:buChar char="•"/>
              </a:pPr>
              <a:r>
                <a:rPr lang="en-IN" sz="1400" dirty="0">
                  <a:solidFill>
                    <a:schemeClr val="tx1">
                      <a:lumMod val="75000"/>
                      <a:lumOff val="25000"/>
                    </a:schemeClr>
                  </a:solidFill>
                  <a:effectLst/>
                  <a:latin typeface="Calibri" panose="020F0502020204030204" pitchFamily="34" charset="0"/>
                  <a:ea typeface="Calibri" panose="020F0502020204030204" pitchFamily="34" charset="0"/>
                </a:rPr>
                <a:t>Joint Life Immediate Annuity for life (with Death Benefit)</a:t>
              </a:r>
            </a:p>
          </p:txBody>
        </p:sp>
      </p:grpSp>
      <p:pic>
        <p:nvPicPr>
          <p:cNvPr id="21" name="Picture 20" descr="Logo&#10;&#10;Description automatically generated">
            <a:extLst>
              <a:ext uri="{FF2B5EF4-FFF2-40B4-BE49-F238E27FC236}">
                <a16:creationId xmlns:a16="http://schemas.microsoft.com/office/drawing/2014/main" id="{F7A90F4A-F836-4BF1-92C2-3D7B87D5E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48"/>
            <a:ext cx="1871467" cy="1308295"/>
          </a:xfrm>
          <a:prstGeom prst="rect">
            <a:avLst/>
          </a:prstGeom>
        </p:spPr>
      </p:pic>
      <p:pic>
        <p:nvPicPr>
          <p:cNvPr id="19" name="Picture 18" descr="Text&#10;&#10;Description automatically generated">
            <a:extLst>
              <a:ext uri="{FF2B5EF4-FFF2-40B4-BE49-F238E27FC236}">
                <a16:creationId xmlns:a16="http://schemas.microsoft.com/office/drawing/2014/main" id="{6D27C486-3DD4-4F0E-A28B-F4FAA595CA5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860" y="6310930"/>
            <a:ext cx="3461225" cy="493776"/>
          </a:xfrm>
          <a:prstGeom prst="rect">
            <a:avLst/>
          </a:prstGeom>
        </p:spPr>
      </p:pic>
    </p:spTree>
    <p:extLst>
      <p:ext uri="{BB962C8B-B14F-4D97-AF65-F5344CB8AC3E}">
        <p14:creationId xmlns:p14="http://schemas.microsoft.com/office/powerpoint/2010/main" val="2022067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7iNFnnwVE6eYsAU0ape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Me8ffbOoUOjxhwr_9Im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p8v9yuDsU.4OwqMpr74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Mz2LY_D3kGGhvuYu69V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aahA1yZlUmy18ueQnJl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6p3XJj5JUeOLKecuFSzj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fC3b5H5CEyf4d12fzk9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CM9J6OT5UGKfuk3RetMs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x_v2">
    <a:dk1>
      <a:sysClr val="windowText" lastClr="000000"/>
    </a:dk1>
    <a:lt1>
      <a:sysClr val="window" lastClr="FFFFFF"/>
    </a:lt1>
    <a:dk2>
      <a:srgbClr val="1E4679"/>
    </a:dk2>
    <a:lt2>
      <a:srgbClr val="B44646"/>
    </a:lt2>
    <a:accent1>
      <a:srgbClr val="335A8F"/>
    </a:accent1>
    <a:accent2>
      <a:srgbClr val="F69053"/>
    </a:accent2>
    <a:accent3>
      <a:srgbClr val="BEB48C"/>
    </a:accent3>
    <a:accent4>
      <a:srgbClr val="73A0D2"/>
    </a:accent4>
    <a:accent5>
      <a:srgbClr val="D7B432"/>
    </a:accent5>
    <a:accent6>
      <a:srgbClr val="9BB46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4232</TotalTime>
  <Words>1207</Words>
  <Application>Microsoft Office PowerPoint</Application>
  <PresentationFormat>Widescreen</PresentationFormat>
  <Paragraphs>147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vt:lpstr>
      <vt:lpstr>Calibri Light</vt:lpstr>
      <vt:lpstr>Rupee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IMMEDIATE ANNUITY RATE - MALE</vt:lpstr>
      <vt:lpstr>IMMEDIATE ANNUITY RATE - FEMALE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Stafford Britto</dc:creator>
  <cp:lastModifiedBy>Siddharth Sukhdial (Gurugram HO - Group Business)</cp:lastModifiedBy>
  <cp:revision>174</cp:revision>
  <dcterms:created xsi:type="dcterms:W3CDTF">2021-03-03T13:43:03Z</dcterms:created>
  <dcterms:modified xsi:type="dcterms:W3CDTF">2021-12-23T06:10:27Z</dcterms:modified>
</cp:coreProperties>
</file>