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65" r:id="rId3"/>
    <p:sldId id="366" r:id="rId4"/>
    <p:sldId id="367" r:id="rId5"/>
    <p:sldId id="368" r:id="rId6"/>
    <p:sldId id="369" r:id="rId7"/>
    <p:sldId id="370" r:id="rId8"/>
    <p:sldId id="371" r:id="rId9"/>
    <p:sldId id="374" r:id="rId10"/>
    <p:sldId id="377" r:id="rId11"/>
    <p:sldId id="379" r:id="rId12"/>
    <p:sldId id="384" r:id="rId13"/>
    <p:sldId id="386" r:id="rId14"/>
    <p:sldId id="385" r:id="rId15"/>
    <p:sldId id="31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97D"/>
    <a:srgbClr val="6600FF"/>
    <a:srgbClr val="CC66FF"/>
    <a:srgbClr val="FFFF99"/>
    <a:srgbClr val="13518F"/>
    <a:srgbClr val="C0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4660"/>
  </p:normalViewPr>
  <p:slideViewPr>
    <p:cSldViewPr>
      <p:cViewPr>
        <p:scale>
          <a:sx n="62" d="100"/>
          <a:sy n="62" d="100"/>
        </p:scale>
        <p:origin x="-1290"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F378A-69E4-4D16-8C7A-118381FF825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14DF680-C6D1-4961-A899-219B109577CF}">
      <dgm:prSet phldrT="[Text]" custT="1"/>
      <dgm:spPr>
        <a:solidFill>
          <a:srgbClr val="FFC000">
            <a:alpha val="50000"/>
          </a:srgbClr>
        </a:solidFill>
        <a:ln>
          <a:solidFill>
            <a:srgbClr val="FFC000"/>
          </a:solidFill>
        </a:ln>
        <a:scene3d>
          <a:camera prst="orthographicFront"/>
          <a:lightRig rig="threePt" dir="t"/>
        </a:scene3d>
        <a:sp3d>
          <a:bevelT/>
        </a:sp3d>
      </dgm:spPr>
      <dgm:t>
        <a:bodyPr/>
        <a:lstStyle/>
        <a:p>
          <a:r>
            <a:rPr lang="en-US" sz="2400" dirty="0" smtClean="0"/>
            <a:t>Annuity is a solution for</a:t>
          </a:r>
          <a:endParaRPr lang="en-US" sz="2400" dirty="0"/>
        </a:p>
      </dgm:t>
    </dgm:pt>
    <dgm:pt modelId="{A1887CDF-BFDF-4AEA-A249-F255C773F038}" type="parTrans" cxnId="{86BAB781-E5E8-4B59-A115-A6A3FCBDC9FF}">
      <dgm:prSet/>
      <dgm:spPr/>
      <dgm:t>
        <a:bodyPr/>
        <a:lstStyle/>
        <a:p>
          <a:endParaRPr lang="en-US"/>
        </a:p>
      </dgm:t>
    </dgm:pt>
    <dgm:pt modelId="{D2987A6C-1823-48E8-94C6-D300E79F167F}" type="sibTrans" cxnId="{86BAB781-E5E8-4B59-A115-A6A3FCBDC9FF}">
      <dgm:prSet/>
      <dgm:spPr/>
      <dgm:t>
        <a:bodyPr/>
        <a:lstStyle/>
        <a:p>
          <a:endParaRPr lang="en-US"/>
        </a:p>
      </dgm:t>
    </dgm:pt>
    <dgm:pt modelId="{39B7D4D8-191E-4834-8009-3DCADDCE5295}">
      <dgm:prSet phldrT="[Text]" custT="1"/>
      <dgm:spPr>
        <a:solidFill>
          <a:schemeClr val="accent1">
            <a:lumMod val="40000"/>
            <a:lumOff val="60000"/>
            <a:alpha val="50000"/>
          </a:schemeClr>
        </a:solidFill>
      </dgm:spPr>
      <dgm:t>
        <a:bodyPr/>
        <a:lstStyle/>
        <a:p>
          <a:r>
            <a:rPr lang="en-US" sz="1200" b="1" dirty="0" smtClean="0">
              <a:solidFill>
                <a:schemeClr val="tx1"/>
              </a:solidFill>
            </a:rPr>
            <a:t>An income stream that is Guaranteed</a:t>
          </a:r>
          <a:r>
            <a:rPr lang="en-US" sz="1200" b="1" baseline="30000" dirty="0" smtClean="0"/>
            <a:t>1</a:t>
          </a:r>
          <a:r>
            <a:rPr lang="en-US" sz="1200" b="1" dirty="0" smtClean="0">
              <a:solidFill>
                <a:schemeClr val="tx1"/>
              </a:solidFill>
            </a:rPr>
            <a:t> for life</a:t>
          </a:r>
          <a:endParaRPr lang="en-US" sz="1200" b="1" dirty="0"/>
        </a:p>
      </dgm:t>
    </dgm:pt>
    <dgm:pt modelId="{930A6BC2-45B5-4E73-A54E-7FF80657A662}" type="parTrans" cxnId="{A35DD343-41F0-426B-8E72-E1333DC9D00C}">
      <dgm:prSet/>
      <dgm:spPr/>
      <dgm:t>
        <a:bodyPr/>
        <a:lstStyle/>
        <a:p>
          <a:endParaRPr lang="en-US"/>
        </a:p>
      </dgm:t>
    </dgm:pt>
    <dgm:pt modelId="{D3355103-014A-490C-88CD-FA7C3B8612B2}" type="sibTrans" cxnId="{A35DD343-41F0-426B-8E72-E1333DC9D00C}">
      <dgm:prSet/>
      <dgm:spPr/>
      <dgm:t>
        <a:bodyPr/>
        <a:lstStyle/>
        <a:p>
          <a:endParaRPr lang="en-US"/>
        </a:p>
      </dgm:t>
    </dgm:pt>
    <dgm:pt modelId="{0E6499C1-C809-4B6C-9C64-4E93B1329799}">
      <dgm:prSet phldrT="[Text]" custT="1"/>
      <dgm:spPr>
        <a:solidFill>
          <a:schemeClr val="accent1">
            <a:lumMod val="40000"/>
            <a:lumOff val="60000"/>
            <a:alpha val="50000"/>
          </a:schemeClr>
        </a:solidFill>
      </dgm:spPr>
      <dgm:t>
        <a:bodyPr/>
        <a:lstStyle/>
        <a:p>
          <a:r>
            <a:rPr lang="en-US" sz="1200" b="1" dirty="0" smtClean="0">
              <a:solidFill>
                <a:schemeClr val="tx1"/>
              </a:solidFill>
            </a:rPr>
            <a:t>Security against outliving savings</a:t>
          </a:r>
          <a:endParaRPr lang="en-US" sz="1200" b="1" dirty="0"/>
        </a:p>
      </dgm:t>
    </dgm:pt>
    <dgm:pt modelId="{35AEF5E1-BFD1-4D01-8661-C5615FA1914B}" type="parTrans" cxnId="{948AE132-B700-43D9-8666-07A8F5DEEEBC}">
      <dgm:prSet/>
      <dgm:spPr/>
      <dgm:t>
        <a:bodyPr/>
        <a:lstStyle/>
        <a:p>
          <a:endParaRPr lang="en-US"/>
        </a:p>
      </dgm:t>
    </dgm:pt>
    <dgm:pt modelId="{91B2CA5E-594D-44BC-AB69-557B809DFFF3}" type="sibTrans" cxnId="{948AE132-B700-43D9-8666-07A8F5DEEEBC}">
      <dgm:prSet/>
      <dgm:spPr/>
      <dgm:t>
        <a:bodyPr/>
        <a:lstStyle/>
        <a:p>
          <a:endParaRPr lang="en-US"/>
        </a:p>
      </dgm:t>
    </dgm:pt>
    <dgm:pt modelId="{5B12B24F-E57B-41AA-8B73-ACF75B715C2C}">
      <dgm:prSet phldrT="[Text]" custT="1"/>
      <dgm:spPr>
        <a:solidFill>
          <a:schemeClr val="accent1">
            <a:lumMod val="40000"/>
            <a:lumOff val="60000"/>
            <a:alpha val="50000"/>
          </a:schemeClr>
        </a:solidFill>
      </dgm:spPr>
      <dgm:t>
        <a:bodyPr/>
        <a:lstStyle/>
        <a:p>
          <a:r>
            <a:rPr lang="en-US" sz="1200" b="1" dirty="0" smtClean="0">
              <a:solidFill>
                <a:schemeClr val="tx1"/>
              </a:solidFill>
            </a:rPr>
            <a:t>Protection for living too long</a:t>
          </a:r>
          <a:endParaRPr lang="en-US" sz="1200" b="1" dirty="0"/>
        </a:p>
      </dgm:t>
    </dgm:pt>
    <dgm:pt modelId="{9AABFAEE-D313-4132-BFA3-C20687E1AE23}" type="parTrans" cxnId="{319BBCA5-5192-48E8-B866-2D1AEB23CE56}">
      <dgm:prSet/>
      <dgm:spPr/>
      <dgm:t>
        <a:bodyPr/>
        <a:lstStyle/>
        <a:p>
          <a:endParaRPr lang="en-US"/>
        </a:p>
      </dgm:t>
    </dgm:pt>
    <dgm:pt modelId="{36D79722-381A-4CD2-A597-2252BB844D0D}" type="sibTrans" cxnId="{319BBCA5-5192-48E8-B866-2D1AEB23CE56}">
      <dgm:prSet/>
      <dgm:spPr/>
      <dgm:t>
        <a:bodyPr/>
        <a:lstStyle/>
        <a:p>
          <a:endParaRPr lang="en-US"/>
        </a:p>
      </dgm:t>
    </dgm:pt>
    <dgm:pt modelId="{8AB13F8C-696A-4A25-BD58-0FA4592D8937}">
      <dgm:prSet/>
      <dgm:spPr/>
      <dgm:t>
        <a:bodyPr/>
        <a:lstStyle/>
        <a:p>
          <a:endParaRPr lang="en-US" dirty="0"/>
        </a:p>
      </dgm:t>
    </dgm:pt>
    <dgm:pt modelId="{01729019-DFF1-4CC9-B7C1-2AF24B0C4D5E}" type="parTrans" cxnId="{C3333026-7822-4830-90F0-81244E29D232}">
      <dgm:prSet/>
      <dgm:spPr/>
      <dgm:t>
        <a:bodyPr/>
        <a:lstStyle/>
        <a:p>
          <a:endParaRPr lang="en-US"/>
        </a:p>
      </dgm:t>
    </dgm:pt>
    <dgm:pt modelId="{64A87451-57E1-4DF7-9F0B-A77603DAC39C}" type="sibTrans" cxnId="{C3333026-7822-4830-90F0-81244E29D232}">
      <dgm:prSet/>
      <dgm:spPr/>
      <dgm:t>
        <a:bodyPr/>
        <a:lstStyle/>
        <a:p>
          <a:endParaRPr lang="en-US"/>
        </a:p>
      </dgm:t>
    </dgm:pt>
    <dgm:pt modelId="{9E18CF6F-CA90-4CF0-B4E1-3823E95CAAAD}" type="pres">
      <dgm:prSet presAssocID="{29CF378A-69E4-4D16-8C7A-118381FF8250}" presName="composite" presStyleCnt="0">
        <dgm:presLayoutVars>
          <dgm:chMax val="1"/>
          <dgm:dir/>
          <dgm:resizeHandles val="exact"/>
        </dgm:presLayoutVars>
      </dgm:prSet>
      <dgm:spPr/>
      <dgm:t>
        <a:bodyPr/>
        <a:lstStyle/>
        <a:p>
          <a:endParaRPr lang="en-US"/>
        </a:p>
      </dgm:t>
    </dgm:pt>
    <dgm:pt modelId="{CBAF8D22-19F6-44DF-A777-101ABD4FDBBE}" type="pres">
      <dgm:prSet presAssocID="{29CF378A-69E4-4D16-8C7A-118381FF8250}" presName="radial" presStyleCnt="0">
        <dgm:presLayoutVars>
          <dgm:animLvl val="ctr"/>
        </dgm:presLayoutVars>
      </dgm:prSet>
      <dgm:spPr/>
    </dgm:pt>
    <dgm:pt modelId="{86C4D007-BB78-46E7-821B-C4E7C03021B5}" type="pres">
      <dgm:prSet presAssocID="{B14DF680-C6D1-4961-A899-219B109577CF}" presName="centerShape" presStyleLbl="vennNode1" presStyleIdx="0" presStyleCnt="4" custScaleY="71069"/>
      <dgm:spPr/>
      <dgm:t>
        <a:bodyPr/>
        <a:lstStyle/>
        <a:p>
          <a:endParaRPr lang="en-US"/>
        </a:p>
      </dgm:t>
    </dgm:pt>
    <dgm:pt modelId="{45C8AA77-AFE4-4967-A99E-EEE8989D6044}" type="pres">
      <dgm:prSet presAssocID="{39B7D4D8-191E-4834-8009-3DCADDCE5295}" presName="node" presStyleLbl="vennNode1" presStyleIdx="1" presStyleCnt="4" custScaleX="130239" custRadScaleRad="84391">
        <dgm:presLayoutVars>
          <dgm:bulletEnabled val="1"/>
        </dgm:presLayoutVars>
      </dgm:prSet>
      <dgm:spPr/>
      <dgm:t>
        <a:bodyPr/>
        <a:lstStyle/>
        <a:p>
          <a:endParaRPr lang="en-US"/>
        </a:p>
      </dgm:t>
    </dgm:pt>
    <dgm:pt modelId="{5B55F501-B8CB-4737-9B6D-0E34F702F83A}" type="pres">
      <dgm:prSet presAssocID="{0E6499C1-C809-4B6C-9C64-4E93B1329799}" presName="node" presStyleLbl="vennNode1" presStyleIdx="2" presStyleCnt="4" custScaleX="117984">
        <dgm:presLayoutVars>
          <dgm:bulletEnabled val="1"/>
        </dgm:presLayoutVars>
      </dgm:prSet>
      <dgm:spPr/>
      <dgm:t>
        <a:bodyPr/>
        <a:lstStyle/>
        <a:p>
          <a:endParaRPr lang="en-US"/>
        </a:p>
      </dgm:t>
    </dgm:pt>
    <dgm:pt modelId="{08DF8AA3-2022-410A-855C-A38F9344B1C3}" type="pres">
      <dgm:prSet presAssocID="{5B12B24F-E57B-41AA-8B73-ACF75B715C2C}" presName="node" presStyleLbl="vennNode1" presStyleIdx="3" presStyleCnt="4" custScaleX="120832">
        <dgm:presLayoutVars>
          <dgm:bulletEnabled val="1"/>
        </dgm:presLayoutVars>
      </dgm:prSet>
      <dgm:spPr/>
      <dgm:t>
        <a:bodyPr/>
        <a:lstStyle/>
        <a:p>
          <a:endParaRPr lang="en-US"/>
        </a:p>
      </dgm:t>
    </dgm:pt>
  </dgm:ptLst>
  <dgm:cxnLst>
    <dgm:cxn modelId="{EFAEDC77-4969-4C26-AB29-36E1D1DA736B}" type="presOf" srcId="{29CF378A-69E4-4D16-8C7A-118381FF8250}" destId="{9E18CF6F-CA90-4CF0-B4E1-3823E95CAAAD}" srcOrd="0" destOrd="0" presId="urn:microsoft.com/office/officeart/2005/8/layout/radial3"/>
    <dgm:cxn modelId="{F46AFC57-1D13-402E-9E96-A0B92CA10865}" type="presOf" srcId="{0E6499C1-C809-4B6C-9C64-4E93B1329799}" destId="{5B55F501-B8CB-4737-9B6D-0E34F702F83A}" srcOrd="0" destOrd="0" presId="urn:microsoft.com/office/officeart/2005/8/layout/radial3"/>
    <dgm:cxn modelId="{C3333026-7822-4830-90F0-81244E29D232}" srcId="{29CF378A-69E4-4D16-8C7A-118381FF8250}" destId="{8AB13F8C-696A-4A25-BD58-0FA4592D8937}" srcOrd="1" destOrd="0" parTransId="{01729019-DFF1-4CC9-B7C1-2AF24B0C4D5E}" sibTransId="{64A87451-57E1-4DF7-9F0B-A77603DAC39C}"/>
    <dgm:cxn modelId="{CB468C5F-17BB-4502-ACA6-5BBE17942132}" type="presOf" srcId="{5B12B24F-E57B-41AA-8B73-ACF75B715C2C}" destId="{08DF8AA3-2022-410A-855C-A38F9344B1C3}" srcOrd="0" destOrd="0" presId="urn:microsoft.com/office/officeart/2005/8/layout/radial3"/>
    <dgm:cxn modelId="{A35DD343-41F0-426B-8E72-E1333DC9D00C}" srcId="{B14DF680-C6D1-4961-A899-219B109577CF}" destId="{39B7D4D8-191E-4834-8009-3DCADDCE5295}" srcOrd="0" destOrd="0" parTransId="{930A6BC2-45B5-4E73-A54E-7FF80657A662}" sibTransId="{D3355103-014A-490C-88CD-FA7C3B8612B2}"/>
    <dgm:cxn modelId="{86BAB781-E5E8-4B59-A115-A6A3FCBDC9FF}" srcId="{29CF378A-69E4-4D16-8C7A-118381FF8250}" destId="{B14DF680-C6D1-4961-A899-219B109577CF}" srcOrd="0" destOrd="0" parTransId="{A1887CDF-BFDF-4AEA-A249-F255C773F038}" sibTransId="{D2987A6C-1823-48E8-94C6-D300E79F167F}"/>
    <dgm:cxn modelId="{319BBCA5-5192-48E8-B866-2D1AEB23CE56}" srcId="{B14DF680-C6D1-4961-A899-219B109577CF}" destId="{5B12B24F-E57B-41AA-8B73-ACF75B715C2C}" srcOrd="2" destOrd="0" parTransId="{9AABFAEE-D313-4132-BFA3-C20687E1AE23}" sibTransId="{36D79722-381A-4CD2-A597-2252BB844D0D}"/>
    <dgm:cxn modelId="{8CEDA16C-7CD8-4E51-AA1D-DC39CFDC4678}" type="presOf" srcId="{39B7D4D8-191E-4834-8009-3DCADDCE5295}" destId="{45C8AA77-AFE4-4967-A99E-EEE8989D6044}" srcOrd="0" destOrd="0" presId="urn:microsoft.com/office/officeart/2005/8/layout/radial3"/>
    <dgm:cxn modelId="{FAE49C8C-B3A9-45A2-BDB6-D5DD72C5F457}" type="presOf" srcId="{B14DF680-C6D1-4961-A899-219B109577CF}" destId="{86C4D007-BB78-46E7-821B-C4E7C03021B5}" srcOrd="0" destOrd="0" presId="urn:microsoft.com/office/officeart/2005/8/layout/radial3"/>
    <dgm:cxn modelId="{948AE132-B700-43D9-8666-07A8F5DEEEBC}" srcId="{B14DF680-C6D1-4961-A899-219B109577CF}" destId="{0E6499C1-C809-4B6C-9C64-4E93B1329799}" srcOrd="1" destOrd="0" parTransId="{35AEF5E1-BFD1-4D01-8661-C5615FA1914B}" sibTransId="{91B2CA5E-594D-44BC-AB69-557B809DFFF3}"/>
    <dgm:cxn modelId="{A69A1BE3-AEF5-4DCA-8BEE-0B78BD930087}" type="presParOf" srcId="{9E18CF6F-CA90-4CF0-B4E1-3823E95CAAAD}" destId="{CBAF8D22-19F6-44DF-A777-101ABD4FDBBE}" srcOrd="0" destOrd="0" presId="urn:microsoft.com/office/officeart/2005/8/layout/radial3"/>
    <dgm:cxn modelId="{E87CDBE2-FD88-48C7-AF3A-DF3B168C2B68}" type="presParOf" srcId="{CBAF8D22-19F6-44DF-A777-101ABD4FDBBE}" destId="{86C4D007-BB78-46E7-821B-C4E7C03021B5}" srcOrd="0" destOrd="0" presId="urn:microsoft.com/office/officeart/2005/8/layout/radial3"/>
    <dgm:cxn modelId="{C60C1CA6-B1B7-4B1D-8CA1-1C6923264E86}" type="presParOf" srcId="{CBAF8D22-19F6-44DF-A777-101ABD4FDBBE}" destId="{45C8AA77-AFE4-4967-A99E-EEE8989D6044}" srcOrd="1" destOrd="0" presId="urn:microsoft.com/office/officeart/2005/8/layout/radial3"/>
    <dgm:cxn modelId="{24397E7F-FC14-4FEB-A97B-73F9A79CF1CA}" type="presParOf" srcId="{CBAF8D22-19F6-44DF-A777-101ABD4FDBBE}" destId="{5B55F501-B8CB-4737-9B6D-0E34F702F83A}" srcOrd="2" destOrd="0" presId="urn:microsoft.com/office/officeart/2005/8/layout/radial3"/>
    <dgm:cxn modelId="{ECABD963-3D6D-4399-8BC2-6E905463E8C5}" type="presParOf" srcId="{CBAF8D22-19F6-44DF-A777-101ABD4FDBBE}" destId="{08DF8AA3-2022-410A-855C-A38F9344B1C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4D007-BB78-46E7-821B-C4E7C03021B5}">
      <dsp:nvSpPr>
        <dsp:cNvPr id="0" name=""/>
        <dsp:cNvSpPr/>
      </dsp:nvSpPr>
      <dsp:spPr>
        <a:xfrm>
          <a:off x="2500377" y="1686672"/>
          <a:ext cx="2714773" cy="1929362"/>
        </a:xfrm>
        <a:prstGeom prst="ellipse">
          <a:avLst/>
        </a:prstGeom>
        <a:solidFill>
          <a:srgbClr val="FFC000">
            <a:alpha val="50000"/>
          </a:srgbClr>
        </a:solidFill>
        <a:ln w="25400" cap="flat" cmpd="sng" algn="ctr">
          <a:solidFill>
            <a:srgbClr val="FFC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Annuity is a solution for</a:t>
          </a:r>
          <a:endParaRPr lang="en-US" sz="2400" kern="1200" dirty="0"/>
        </a:p>
      </dsp:txBody>
      <dsp:txXfrm>
        <a:off x="2897946" y="1969221"/>
        <a:ext cx="1919635" cy="1364264"/>
      </dsp:txXfrm>
    </dsp:sp>
    <dsp:sp modelId="{45C8AA77-AFE4-4967-A99E-EEE8989D6044}">
      <dsp:nvSpPr>
        <dsp:cNvPr id="0" name=""/>
        <dsp:cNvSpPr/>
      </dsp:nvSpPr>
      <dsp:spPr>
        <a:xfrm>
          <a:off x="2973841" y="482134"/>
          <a:ext cx="1767847" cy="1357386"/>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An income stream that is Guaranteed</a:t>
          </a:r>
          <a:r>
            <a:rPr lang="en-US" sz="1200" b="1" kern="1200" baseline="30000" dirty="0" smtClean="0"/>
            <a:t>1</a:t>
          </a:r>
          <a:r>
            <a:rPr lang="en-US" sz="1200" b="1" kern="1200" dirty="0" smtClean="0">
              <a:solidFill>
                <a:schemeClr val="tx1"/>
              </a:solidFill>
            </a:rPr>
            <a:t> for life</a:t>
          </a:r>
          <a:endParaRPr lang="en-US" sz="1200" b="1" kern="1200" dirty="0"/>
        </a:p>
      </dsp:txBody>
      <dsp:txXfrm>
        <a:off x="3232736" y="680919"/>
        <a:ext cx="1250057" cy="959816"/>
      </dsp:txXfrm>
    </dsp:sp>
    <dsp:sp modelId="{5B55F501-B8CB-4737-9B6D-0E34F702F83A}">
      <dsp:nvSpPr>
        <dsp:cNvPr id="0" name=""/>
        <dsp:cNvSpPr/>
      </dsp:nvSpPr>
      <dsp:spPr>
        <a:xfrm>
          <a:off x="4586601" y="2855767"/>
          <a:ext cx="1601499" cy="1357386"/>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Security against outliving savings</a:t>
          </a:r>
          <a:endParaRPr lang="en-US" sz="1200" b="1" kern="1200" dirty="0"/>
        </a:p>
      </dsp:txBody>
      <dsp:txXfrm>
        <a:off x="4821135" y="3054552"/>
        <a:ext cx="1132431" cy="959816"/>
      </dsp:txXfrm>
    </dsp:sp>
    <dsp:sp modelId="{08DF8AA3-2022-410A-855C-A38F9344B1C3}">
      <dsp:nvSpPr>
        <dsp:cNvPr id="0" name=""/>
        <dsp:cNvSpPr/>
      </dsp:nvSpPr>
      <dsp:spPr>
        <a:xfrm>
          <a:off x="1508099" y="2855767"/>
          <a:ext cx="1640157" cy="1357386"/>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Protection for living too long</a:t>
          </a:r>
          <a:endParaRPr lang="en-US" sz="1200" b="1" kern="1200" dirty="0"/>
        </a:p>
      </dsp:txBody>
      <dsp:txXfrm>
        <a:off x="1748294" y="3054552"/>
        <a:ext cx="1159767" cy="9598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A879351-F4D2-417B-858A-812DAB89F7EC}" type="datetimeFigureOut">
              <a:rPr lang="en-US"/>
              <a:pPr>
                <a:defRPr/>
              </a:pPr>
              <a:t>8/23/2021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E61A70-13E7-4294-9BF7-B655FB9490C2}" type="slidenum">
              <a:rPr lang="en-US"/>
              <a:pPr>
                <a:defRPr/>
              </a:pPr>
              <a:t>‹#›</a:t>
            </a:fld>
            <a:endParaRPr lang="en-US"/>
          </a:p>
        </p:txBody>
      </p:sp>
    </p:spTree>
    <p:extLst>
      <p:ext uri="{BB962C8B-B14F-4D97-AF65-F5344CB8AC3E}">
        <p14:creationId xmlns:p14="http://schemas.microsoft.com/office/powerpoint/2010/main" val="4018667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ver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41338" y="6629400"/>
            <a:ext cx="5146676" cy="228600"/>
          </a:xfrm>
          <a:prstGeom prst="rect">
            <a:avLst/>
          </a:prstGeom>
          <a:noFill/>
        </p:spPr>
        <p:txBody>
          <a:bodyPr>
            <a:spAutoFit/>
          </a:bodyPr>
          <a:lstStyle/>
          <a:p>
            <a:pPr algn="ctr" eaLnBrk="0" fontAlgn="auto" hangingPunct="0">
              <a:spcBef>
                <a:spcPts val="0"/>
              </a:spcBef>
              <a:spcAft>
                <a:spcPts val="0"/>
              </a:spcAft>
              <a:defRPr/>
            </a:pPr>
            <a:r>
              <a:rPr lang="en-US" sz="900">
                <a:solidFill>
                  <a:srgbClr val="C0C0C0"/>
                </a:solidFill>
                <a:latin typeface="Verdana" pitchFamily="34" charset="0"/>
                <a:ea typeface="+mn-ea"/>
                <a:cs typeface="+mn-cs"/>
              </a:rPr>
              <a:t>This is the sole and exclusive property of HDFC Life. </a:t>
            </a:r>
            <a:fld id="{6512F6F4-8E87-4075-B5F4-2832DC41B766}" type="datetime4">
              <a:rPr lang="en-US" sz="900">
                <a:solidFill>
                  <a:srgbClr val="C0C0C0"/>
                </a:solidFill>
                <a:latin typeface="Verdana" pitchFamily="34" charset="0"/>
                <a:ea typeface="+mn-ea"/>
                <a:cs typeface="+mn-cs"/>
              </a:rPr>
              <a:pPr algn="ctr" eaLnBrk="0" fontAlgn="auto" hangingPunct="0">
                <a:spcBef>
                  <a:spcPts val="0"/>
                </a:spcBef>
                <a:spcAft>
                  <a:spcPts val="0"/>
                </a:spcAft>
                <a:defRPr/>
              </a:pPr>
              <a:t>August 23, 2021</a:t>
            </a:fld>
            <a:endParaRPr lang="en-US" sz="900">
              <a:solidFill>
                <a:srgbClr val="C0C0C0"/>
              </a:solidFill>
              <a:latin typeface="Verdana" pitchFamily="34" charset="0"/>
              <a:ea typeface="+mn-ea"/>
              <a:cs typeface="+mn-cs"/>
            </a:endParaRPr>
          </a:p>
        </p:txBody>
      </p:sp>
      <p:grpSp>
        <p:nvGrpSpPr>
          <p:cNvPr id="6" name="Group 8"/>
          <p:cNvGrpSpPr>
            <a:grpSpLocks/>
          </p:cNvGrpSpPr>
          <p:nvPr/>
        </p:nvGrpSpPr>
        <p:grpSpPr bwMode="auto">
          <a:xfrm>
            <a:off x="5867400" y="5189538"/>
            <a:ext cx="3097213" cy="1366837"/>
            <a:chOff x="3696" y="3249"/>
            <a:chExt cx="1951" cy="861"/>
          </a:xfrm>
        </p:grpSpPr>
        <p:sp>
          <p:nvSpPr>
            <p:cNvPr id="7" name="Rectangle 9"/>
            <p:cNvSpPr>
              <a:spLocks noChangeArrowheads="1"/>
            </p:cNvSpPr>
            <p:nvPr userDrawn="1"/>
          </p:nvSpPr>
          <p:spPr bwMode="auto">
            <a:xfrm>
              <a:off x="3696" y="3249"/>
              <a:ext cx="1951" cy="861"/>
            </a:xfrm>
            <a:prstGeom prst="rect">
              <a:avLst/>
            </a:prstGeom>
            <a:solidFill>
              <a:schemeClr val="bg1"/>
            </a:solidFill>
            <a:ln w="9525">
              <a:solidFill>
                <a:schemeClr val="bg1"/>
              </a:solidFill>
              <a:miter lim="800000"/>
              <a:headEnd/>
              <a:tailEnd/>
            </a:ln>
            <a:effectLst/>
          </p:spPr>
          <p:txBody>
            <a:bodyPr wrap="none" anchor="ctr"/>
            <a:lstStyle/>
            <a:p>
              <a:pPr fontAlgn="auto">
                <a:spcBef>
                  <a:spcPts val="0"/>
                </a:spcBef>
                <a:spcAft>
                  <a:spcPts val="0"/>
                </a:spcAft>
                <a:defRPr/>
              </a:pPr>
              <a:endParaRPr lang="en-US">
                <a:latin typeface="+mn-lt"/>
                <a:ea typeface="+mn-ea"/>
                <a:cs typeface="+mn-cs"/>
              </a:endParaRPr>
            </a:p>
          </p:txBody>
        </p:sp>
        <p:pic>
          <p:nvPicPr>
            <p:cNvPr id="8" name="Picture 10" descr="HDFCL Colour logo without SUKJ"/>
            <p:cNvPicPr>
              <a:picLocks noChangeAspect="1" noChangeArrowheads="1"/>
            </p:cNvPicPr>
            <p:nvPr userDrawn="1"/>
          </p:nvPicPr>
          <p:blipFill>
            <a:blip r:embed="rId3" cstate="print"/>
            <a:srcRect/>
            <a:stretch>
              <a:fillRect/>
            </a:stretch>
          </p:blipFill>
          <p:spPr bwMode="auto">
            <a:xfrm>
              <a:off x="4195" y="3430"/>
              <a:ext cx="1361" cy="602"/>
            </a:xfrm>
            <a:prstGeom prst="rect">
              <a:avLst/>
            </a:prstGeom>
            <a:noFill/>
            <a:ln w="9525">
              <a:noFill/>
              <a:miter lim="800000"/>
              <a:headEnd/>
              <a:tailEnd/>
            </a:ln>
          </p:spPr>
        </p:pic>
      </p:grpSp>
      <p:pic>
        <p:nvPicPr>
          <p:cNvPr id="9" name="Picture 11" descr="HDFC Life Smart Woman Plan 16-5-12 new superbrand logo png"/>
          <p:cNvPicPr>
            <a:picLocks noChangeAspect="1" noChangeArrowheads="1"/>
          </p:cNvPicPr>
          <p:nvPr/>
        </p:nvPicPr>
        <p:blipFill>
          <a:blip r:embed="rId4" cstate="print"/>
          <a:srcRect l="10591" t="5263" r="8942" b="5263"/>
          <a:stretch>
            <a:fillRect/>
          </a:stretch>
        </p:blipFill>
        <p:spPr bwMode="auto">
          <a:xfrm>
            <a:off x="228600" y="5286375"/>
            <a:ext cx="1362075" cy="1285875"/>
          </a:xfrm>
          <a:prstGeom prst="rect">
            <a:avLst/>
          </a:prstGeom>
          <a:noFill/>
          <a:ln w="9525">
            <a:noFill/>
            <a:miter lim="800000"/>
            <a:headEnd/>
            <a:tailEnd/>
          </a:ln>
        </p:spPr>
      </p:pic>
      <p:sp>
        <p:nvSpPr>
          <p:cNvPr id="31753" name="Rectangle 9"/>
          <p:cNvSpPr>
            <a:spLocks noGrp="1" noChangeArrowheads="1"/>
          </p:cNvSpPr>
          <p:nvPr>
            <p:ph type="ctrTitle"/>
          </p:nvPr>
        </p:nvSpPr>
        <p:spPr>
          <a:xfrm>
            <a:off x="990600" y="2132856"/>
            <a:ext cx="6400800" cy="1470025"/>
          </a:xfrm>
        </p:spPr>
        <p:txBody>
          <a:bodyPr/>
          <a:lstStyle>
            <a:lvl1pPr>
              <a:lnSpc>
                <a:spcPct val="85000"/>
              </a:lnSpc>
              <a:defRPr sz="4400">
                <a:solidFill>
                  <a:schemeClr val="tx1"/>
                </a:solidFill>
              </a:defRPr>
            </a:lvl1pPr>
          </a:lstStyle>
          <a:p>
            <a:r>
              <a:rPr lang="en-US" dirty="0" smtClean="0"/>
              <a:t>Click to edit Master title style</a:t>
            </a:r>
            <a:endParaRPr lang="en-US" dirty="0"/>
          </a:p>
        </p:txBody>
      </p:sp>
      <p:sp>
        <p:nvSpPr>
          <p:cNvPr id="31754" name="Rectangle 10"/>
          <p:cNvSpPr>
            <a:spLocks noGrp="1" noChangeArrowheads="1"/>
          </p:cNvSpPr>
          <p:nvPr>
            <p:ph type="subTitle" idx="1"/>
          </p:nvPr>
        </p:nvSpPr>
        <p:spPr>
          <a:xfrm>
            <a:off x="990600" y="4149080"/>
            <a:ext cx="6400800" cy="609600"/>
          </a:xfrm>
        </p:spPr>
        <p:txBody>
          <a:bodyPr/>
          <a:lstStyle>
            <a:lvl1pPr marL="0" indent="0">
              <a:buFontTx/>
              <a:buNone/>
              <a:defRPr/>
            </a:lvl1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2"/>
              </a:buClr>
              <a:buFont typeface="Wingdings" pitchFamily="2" charset="2"/>
              <a:buChar char="§"/>
              <a:defRPr/>
            </a:lvl1pPr>
            <a:lvl2pPr>
              <a:buClr>
                <a:schemeClr val="tx2"/>
              </a:buClr>
              <a:buFont typeface="Wingdings" pitchFamily="2" charset="2"/>
              <a:buChar char="§"/>
              <a:defRPr/>
            </a:lvl2pPr>
            <a:lvl3pPr>
              <a:buClr>
                <a:schemeClr val="tx2"/>
              </a:buClr>
              <a:buFont typeface="Wingdings" pitchFamily="2" charset="2"/>
              <a:buChar char="§"/>
              <a:defRPr/>
            </a:lvl3pPr>
            <a:lvl4pPr>
              <a:buClr>
                <a:schemeClr val="tx2"/>
              </a:buClr>
              <a:buFont typeface="Wingdings" pitchFamily="2" charset="2"/>
              <a:buChar char="§"/>
              <a:defRPr/>
            </a:lvl4pPr>
            <a:lvl5pPr>
              <a:buClr>
                <a:schemeClr val="tx2"/>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8"/>
          <p:cNvSpPr>
            <a:spLocks noGrp="1" noChangeArrowheads="1"/>
          </p:cNvSpPr>
          <p:nvPr>
            <p:ph type="sldNum" sz="quarter" idx="10"/>
          </p:nvPr>
        </p:nvSpPr>
        <p:spPr>
          <a:ln/>
        </p:spPr>
        <p:txBody>
          <a:bodyPr/>
          <a:lstStyle>
            <a:lvl1pPr>
              <a:defRPr/>
            </a:lvl1pPr>
          </a:lstStyle>
          <a:p>
            <a:pPr>
              <a:defRPr/>
            </a:pPr>
            <a:fld id="{7D3A7E42-4796-4004-B95B-D4507EBC2392}" type="slidenum">
              <a:rPr lang="en-IN"/>
              <a:pPr>
                <a:defRPr/>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bwMode="auto">
          <a:xfrm>
            <a:off x="98425" y="93663"/>
            <a:ext cx="8928100" cy="685800"/>
          </a:xfrm>
          <a:prstGeom prst="rect">
            <a:avLst/>
          </a:prstGeom>
          <a:solidFill>
            <a:srgbClr val="0067AC"/>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mn-lt"/>
              <a:ea typeface="ＭＳ Ｐゴシック" pitchFamily="-65" charset="-128"/>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2"/>
              </a:buClr>
              <a:buFont typeface="Wingdings" pitchFamily="2" charset="2"/>
              <a:buChar char="§"/>
              <a:defRPr/>
            </a:lvl1pPr>
            <a:lvl2pPr>
              <a:buClr>
                <a:schemeClr val="tx2"/>
              </a:buClr>
              <a:buFont typeface="Wingdings" pitchFamily="2" charset="2"/>
              <a:buChar char="§"/>
              <a:defRPr/>
            </a:lvl2pPr>
            <a:lvl3pPr>
              <a:buClr>
                <a:schemeClr val="tx2"/>
              </a:buClr>
              <a:buFont typeface="Wingdings" pitchFamily="2" charset="2"/>
              <a:buChar char="§"/>
              <a:defRPr/>
            </a:lvl3pPr>
            <a:lvl4pPr>
              <a:buClr>
                <a:schemeClr val="tx2"/>
              </a:buClr>
              <a:buFont typeface="Wingdings" pitchFamily="2" charset="2"/>
              <a:buChar char="§"/>
              <a:defRPr/>
            </a:lvl4pPr>
            <a:lvl5pPr>
              <a:buClr>
                <a:schemeClr val="tx2"/>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906328A-C6A8-4201-9A71-AA5F80AA8F04}"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BD527CAE-5627-4108-A1CB-1CB7FDCE5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98425" y="93663"/>
            <a:ext cx="8928100" cy="685800"/>
          </a:xfrm>
          <a:prstGeom prst="rect">
            <a:avLst/>
          </a:prstGeom>
          <a:solidFill>
            <a:srgbClr val="0067AC"/>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mn-lt"/>
              <a:ea typeface="ＭＳ Ｐゴシック" pitchFamily="-65" charset="-128"/>
              <a:cs typeface="+mn-cs"/>
            </a:endParaRPr>
          </a:p>
        </p:txBody>
      </p:sp>
      <p:pic>
        <p:nvPicPr>
          <p:cNvPr id="2051" name="Picture 15" descr="Seperator 2.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2052" name="Rectangle 3"/>
          <p:cNvSpPr>
            <a:spLocks noGrp="1" noChangeArrowheads="1"/>
          </p:cNvSpPr>
          <p:nvPr>
            <p:ph type="body" idx="1"/>
          </p:nvPr>
        </p:nvSpPr>
        <p:spPr bwMode="auto">
          <a:xfrm>
            <a:off x="533400" y="1771650"/>
            <a:ext cx="77724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11"/>
          <p:cNvSpPr>
            <a:spLocks noGrp="1" noChangeArrowheads="1"/>
          </p:cNvSpPr>
          <p:nvPr>
            <p:ph type="title"/>
          </p:nvPr>
        </p:nvSpPr>
        <p:spPr bwMode="auto">
          <a:xfrm>
            <a:off x="457200" y="-26988"/>
            <a:ext cx="8229600" cy="7207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42" name="Rectangle 18"/>
          <p:cNvSpPr>
            <a:spLocks noGrp="1" noChangeArrowheads="1"/>
          </p:cNvSpPr>
          <p:nvPr>
            <p:ph type="sldNum" sz="quarter" idx="4"/>
          </p:nvPr>
        </p:nvSpPr>
        <p:spPr bwMode="auto">
          <a:xfrm>
            <a:off x="609600" y="6573838"/>
            <a:ext cx="2133600" cy="207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fontAlgn="auto" hangingPunct="0">
              <a:spcBef>
                <a:spcPts val="0"/>
              </a:spcBef>
              <a:spcAft>
                <a:spcPts val="0"/>
              </a:spcAft>
              <a:defRPr sz="700">
                <a:solidFill>
                  <a:srgbClr val="0067AC"/>
                </a:solidFill>
                <a:latin typeface="Verdana" pitchFamily="-65" charset="0"/>
                <a:ea typeface="ＭＳ Ｐゴシック" pitchFamily="-65" charset="-128"/>
                <a:cs typeface="+mn-cs"/>
              </a:defRPr>
            </a:lvl1pPr>
          </a:lstStyle>
          <a:p>
            <a:pPr>
              <a:defRPr/>
            </a:pPr>
            <a:fld id="{3B9C185E-E325-4B7C-99F7-EB58A01D4241}" type="slidenum">
              <a:rPr lang="en-IN"/>
              <a:pPr>
                <a:defRPr/>
              </a:pPr>
              <a:t>‹#›</a:t>
            </a:fld>
            <a:endParaRPr lang="en-IN" dirty="0"/>
          </a:p>
        </p:txBody>
      </p:sp>
      <p:pic>
        <p:nvPicPr>
          <p:cNvPr id="2055" name="Picture 8" descr="HDFCLife_Colour.jpg"/>
          <p:cNvPicPr>
            <a:picLocks noChangeAspect="1"/>
          </p:cNvPicPr>
          <p:nvPr/>
        </p:nvPicPr>
        <p:blipFill>
          <a:blip r:embed="rId7" cstate="print"/>
          <a:srcRect l="4167" t="35855" r="64166" b="44106"/>
          <a:stretch>
            <a:fillRect/>
          </a:stretch>
        </p:blipFill>
        <p:spPr bwMode="auto">
          <a:xfrm>
            <a:off x="7924800" y="6276975"/>
            <a:ext cx="1068388" cy="479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39" r:id="rId4"/>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chemeClr val="bg1"/>
          </a:solidFill>
          <a:latin typeface="Verdana"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chemeClr val="bg1"/>
          </a:solidFill>
          <a:latin typeface="Verdana"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chemeClr val="bg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200">
          <a:solidFill>
            <a:srgbClr val="ED1C24"/>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3200">
          <a:solidFill>
            <a:srgbClr val="ED1C24"/>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3200">
          <a:solidFill>
            <a:srgbClr val="ED1C24"/>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3200">
          <a:solidFill>
            <a:srgbClr val="ED1C24"/>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saurabh.a105@hdfclife.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rajeshdasgupta@sail-steel.com" TargetMode="External"/><Relationship Id="rId2" Type="http://schemas.openxmlformats.org/officeDocument/2006/relationships/hyperlink" Target="mailto:dhanassp@sailssp.in" TargetMode="External"/><Relationship Id="rId1" Type="http://schemas.openxmlformats.org/officeDocument/2006/relationships/slideLayout" Target="../slideLayouts/slideLayout3.xml"/><Relationship Id="rId4" Type="http://schemas.openxmlformats.org/officeDocument/2006/relationships/hyperlink" Target="mailto:saurabh.a105@hdfclife.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ife99.in/register/4d9d7996b42ee6e24e8e4e77d37122b81c4ea02e" TargetMode="External"/><Relationship Id="rId2" Type="http://schemas.openxmlformats.org/officeDocument/2006/relationships/hyperlink" Target="mailto:service@hdfclife.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85800" y="2286000"/>
            <a:ext cx="8077200" cy="1477328"/>
          </a:xfrm>
          <a:prstGeom prst="rect">
            <a:avLst/>
          </a:prstGeom>
          <a:noFill/>
          <a:ln w="9525">
            <a:noFill/>
            <a:miter lim="800000"/>
            <a:headEnd/>
            <a:tailEnd/>
          </a:ln>
        </p:spPr>
        <p:txBody>
          <a:bodyPr wrap="square">
            <a:spAutoFit/>
          </a:bodyPr>
          <a:lstStyle/>
          <a:p>
            <a:pPr algn="ctr">
              <a:lnSpc>
                <a:spcPct val="150000"/>
              </a:lnSpc>
              <a:spcBef>
                <a:spcPct val="20000"/>
              </a:spcBef>
            </a:pPr>
            <a:r>
              <a:rPr lang="en-US" sz="3000" dirty="0" smtClean="0">
                <a:solidFill>
                  <a:schemeClr val="bg1"/>
                </a:solidFill>
                <a:latin typeface="Verdana" pitchFamily="34" charset="0"/>
              </a:rPr>
              <a:t>Steel Authority of India: Overview to Annuity </a:t>
            </a:r>
            <a:endParaRPr lang="en-US" sz="300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p:txBody>
          <a:bodyPr/>
          <a:lstStyle/>
          <a:p>
            <a:pPr fontAlgn="base">
              <a:spcBef>
                <a:spcPct val="0"/>
              </a:spcBef>
              <a:spcAft>
                <a:spcPct val="0"/>
              </a:spcAft>
              <a:defRPr/>
            </a:pPr>
            <a:fld id="{AE91196D-A2FD-4E1C-B7B1-D9027D54B0A2}" type="slidenum">
              <a:rPr lang="en-US" smtClean="0">
                <a:latin typeface="Verdana" pitchFamily="32" charset="0"/>
                <a:ea typeface="ＭＳ Ｐゴシック" pitchFamily="32" charset="-128"/>
              </a:rPr>
              <a:pPr fontAlgn="base">
                <a:spcBef>
                  <a:spcPct val="0"/>
                </a:spcBef>
                <a:spcAft>
                  <a:spcPct val="0"/>
                </a:spcAft>
                <a:defRPr/>
              </a:pPr>
              <a:t>10</a:t>
            </a:fld>
            <a:endParaRPr lang="en-US" sz="900" dirty="0" smtClean="0">
              <a:latin typeface="Arial" charset="0"/>
              <a:ea typeface="ＭＳ Ｐゴシック" pitchFamily="32" charset="-128"/>
            </a:endParaRPr>
          </a:p>
        </p:txBody>
      </p:sp>
      <p:sp>
        <p:nvSpPr>
          <p:cNvPr id="6" name="Content Placeholder 2"/>
          <p:cNvSpPr>
            <a:spLocks noGrp="1"/>
          </p:cNvSpPr>
          <p:nvPr>
            <p:ph idx="1"/>
          </p:nvPr>
        </p:nvSpPr>
        <p:spPr>
          <a:xfrm>
            <a:off x="267961" y="1041308"/>
            <a:ext cx="3702617" cy="4488986"/>
          </a:xfrm>
        </p:spPr>
        <p:txBody>
          <a:bodyPr/>
          <a:lstStyle/>
          <a:p>
            <a:pPr algn="just">
              <a:spcBef>
                <a:spcPts val="0"/>
              </a:spcBef>
              <a:spcAft>
                <a:spcPts val="0"/>
              </a:spcAft>
              <a:defRPr/>
            </a:pPr>
            <a:r>
              <a:rPr lang="en-US" sz="1300" dirty="0" smtClean="0">
                <a:solidFill>
                  <a:schemeClr val="tx2"/>
                </a:solidFill>
                <a:latin typeface="+mj-lt"/>
              </a:rPr>
              <a:t>Team of senior employees from HDFC Life will personally conduct Annuity awareness sessions for employees using different modes:</a:t>
            </a:r>
          </a:p>
          <a:p>
            <a:pPr algn="just">
              <a:spcBef>
                <a:spcPts val="0"/>
              </a:spcBef>
              <a:spcAft>
                <a:spcPts val="0"/>
              </a:spcAft>
              <a:defRPr/>
            </a:pPr>
            <a:endParaRPr lang="en-US" sz="1300" dirty="0" smtClean="0">
              <a:solidFill>
                <a:schemeClr val="tx2"/>
              </a:solidFill>
              <a:latin typeface="+mj-lt"/>
            </a:endParaRPr>
          </a:p>
          <a:p>
            <a:pPr lvl="1" algn="just">
              <a:spcBef>
                <a:spcPts val="0"/>
              </a:spcBef>
              <a:spcAft>
                <a:spcPts val="0"/>
              </a:spcAft>
              <a:defRPr/>
            </a:pPr>
            <a:r>
              <a:rPr lang="en-US" sz="1300" dirty="0" smtClean="0">
                <a:solidFill>
                  <a:schemeClr val="tx2"/>
                </a:solidFill>
                <a:latin typeface="+mj-lt"/>
              </a:rPr>
              <a:t>Webinar</a:t>
            </a:r>
          </a:p>
          <a:p>
            <a:pPr lvl="1" algn="just">
              <a:spcBef>
                <a:spcPts val="0"/>
              </a:spcBef>
              <a:spcAft>
                <a:spcPts val="0"/>
              </a:spcAft>
              <a:defRPr/>
            </a:pPr>
            <a:endParaRPr lang="en-US" sz="1300" dirty="0" smtClean="0">
              <a:solidFill>
                <a:schemeClr val="tx2"/>
              </a:solidFill>
              <a:latin typeface="+mj-lt"/>
            </a:endParaRPr>
          </a:p>
          <a:p>
            <a:pPr lvl="1" algn="just">
              <a:spcBef>
                <a:spcPts val="0"/>
              </a:spcBef>
              <a:spcAft>
                <a:spcPts val="0"/>
              </a:spcAft>
              <a:defRPr/>
            </a:pPr>
            <a:r>
              <a:rPr lang="en-US" sz="1300" dirty="0" smtClean="0">
                <a:solidFill>
                  <a:schemeClr val="tx2"/>
                </a:solidFill>
                <a:latin typeface="+mj-lt"/>
              </a:rPr>
              <a:t>Audio – bridge Conference Call</a:t>
            </a:r>
          </a:p>
          <a:p>
            <a:pPr lvl="1" algn="just">
              <a:spcBef>
                <a:spcPts val="0"/>
              </a:spcBef>
              <a:spcAft>
                <a:spcPts val="0"/>
              </a:spcAft>
              <a:defRPr/>
            </a:pPr>
            <a:endParaRPr lang="en-US" sz="1300" dirty="0" smtClean="0">
              <a:solidFill>
                <a:schemeClr val="tx2"/>
              </a:solidFill>
              <a:latin typeface="+mj-lt"/>
            </a:endParaRPr>
          </a:p>
          <a:p>
            <a:pPr lvl="1" algn="just">
              <a:spcBef>
                <a:spcPts val="0"/>
              </a:spcBef>
              <a:spcAft>
                <a:spcPts val="0"/>
              </a:spcAft>
              <a:defRPr/>
            </a:pPr>
            <a:r>
              <a:rPr lang="en-US" sz="1300" dirty="0" smtClean="0">
                <a:solidFill>
                  <a:schemeClr val="tx2"/>
                </a:solidFill>
                <a:latin typeface="+mj-lt"/>
              </a:rPr>
              <a:t>Video Conference</a:t>
            </a:r>
          </a:p>
          <a:p>
            <a:pPr lvl="1" algn="just">
              <a:spcBef>
                <a:spcPts val="0"/>
              </a:spcBef>
              <a:spcAft>
                <a:spcPts val="0"/>
              </a:spcAft>
              <a:defRPr/>
            </a:pPr>
            <a:endParaRPr lang="en-US" sz="1300" dirty="0" smtClean="0">
              <a:solidFill>
                <a:schemeClr val="tx2"/>
              </a:solidFill>
              <a:latin typeface="+mj-lt"/>
            </a:endParaRPr>
          </a:p>
          <a:p>
            <a:pPr lvl="1" algn="just">
              <a:spcBef>
                <a:spcPts val="0"/>
              </a:spcBef>
              <a:spcAft>
                <a:spcPts val="0"/>
              </a:spcAft>
              <a:defRPr/>
            </a:pPr>
            <a:r>
              <a:rPr lang="en-US" sz="1300" dirty="0" smtClean="0">
                <a:solidFill>
                  <a:schemeClr val="tx2"/>
                </a:solidFill>
                <a:latin typeface="+mj-lt"/>
              </a:rPr>
              <a:t>In person presentation</a:t>
            </a:r>
          </a:p>
          <a:p>
            <a:pPr lvl="1" algn="just">
              <a:spcBef>
                <a:spcPts val="0"/>
              </a:spcBef>
              <a:spcAft>
                <a:spcPts val="0"/>
              </a:spcAft>
              <a:defRPr/>
            </a:pPr>
            <a:endParaRPr lang="en-US" sz="1300" dirty="0" smtClean="0">
              <a:solidFill>
                <a:schemeClr val="tx2"/>
              </a:solidFill>
              <a:latin typeface="+mj-lt"/>
            </a:endParaRPr>
          </a:p>
          <a:p>
            <a:pPr lvl="1" algn="just">
              <a:spcBef>
                <a:spcPts val="0"/>
              </a:spcBef>
              <a:spcAft>
                <a:spcPts val="0"/>
              </a:spcAft>
              <a:buNone/>
              <a:defRPr/>
            </a:pPr>
            <a:endParaRPr lang="en-US" sz="1300" dirty="0" smtClean="0">
              <a:solidFill>
                <a:schemeClr val="tx2"/>
              </a:solidFill>
              <a:latin typeface="+mj-lt"/>
            </a:endParaRPr>
          </a:p>
          <a:p>
            <a:pPr algn="just">
              <a:spcBef>
                <a:spcPts val="0"/>
              </a:spcBef>
              <a:spcAft>
                <a:spcPts val="0"/>
              </a:spcAft>
              <a:defRPr/>
            </a:pPr>
            <a:r>
              <a:rPr lang="en-US" sz="1300" dirty="0" smtClean="0">
                <a:solidFill>
                  <a:schemeClr val="tx2"/>
                </a:solidFill>
                <a:latin typeface="+mj-lt"/>
              </a:rPr>
              <a:t>This is a continuous activity on mutually agreed frequency </a:t>
            </a:r>
          </a:p>
        </p:txBody>
      </p:sp>
      <p:pic>
        <p:nvPicPr>
          <p:cNvPr id="29701" name="Picture 2"/>
          <p:cNvPicPr>
            <a:picLocks noChangeAspect="1" noChangeArrowheads="1"/>
          </p:cNvPicPr>
          <p:nvPr/>
        </p:nvPicPr>
        <p:blipFill>
          <a:blip r:embed="rId2"/>
          <a:srcRect/>
          <a:stretch>
            <a:fillRect/>
          </a:stretch>
        </p:blipFill>
        <p:spPr bwMode="auto">
          <a:xfrm>
            <a:off x="4464817" y="1117577"/>
            <a:ext cx="4340958" cy="4903019"/>
          </a:xfrm>
          <a:prstGeom prst="rect">
            <a:avLst/>
          </a:prstGeom>
          <a:noFill/>
          <a:ln w="9525">
            <a:noFill/>
            <a:miter lim="800000"/>
            <a:headEnd/>
            <a:tailEnd/>
          </a:ln>
        </p:spPr>
      </p:pic>
      <p:sp>
        <p:nvSpPr>
          <p:cNvPr id="7" name="Title 1"/>
          <p:cNvSpPr>
            <a:spLocks noGrp="1"/>
          </p:cNvSpPr>
          <p:nvPr>
            <p:ph type="title"/>
          </p:nvPr>
        </p:nvSpPr>
        <p:spPr>
          <a:xfrm>
            <a:off x="231775" y="206375"/>
            <a:ext cx="8228013" cy="555625"/>
          </a:xfrm>
        </p:spPr>
        <p:txBody>
          <a:bodyPr/>
          <a:lstStyle/>
          <a:p>
            <a:r>
              <a:rPr lang="en-IN" dirty="0" smtClean="0">
                <a:solidFill>
                  <a:srgbClr val="FFFFFF"/>
                </a:solidFill>
              </a:rPr>
              <a:t>Plan of Action</a:t>
            </a: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1042" y="66931"/>
            <a:ext cx="8229362" cy="722222"/>
          </a:xfrm>
        </p:spPr>
        <p:txBody>
          <a:bodyPr/>
          <a:lstStyle/>
          <a:p>
            <a:r>
              <a:rPr lang="en-IN" smtClean="0"/>
              <a:t>Annuity Setup Stage</a:t>
            </a:r>
            <a:endParaRPr lang="en-US" smtClean="0"/>
          </a:p>
        </p:txBody>
      </p:sp>
      <p:sp>
        <p:nvSpPr>
          <p:cNvPr id="31747" name="Slide Number Placeholder 3"/>
          <p:cNvSpPr>
            <a:spLocks noGrp="1"/>
          </p:cNvSpPr>
          <p:nvPr>
            <p:ph type="sldNum" sz="quarter" idx="10"/>
          </p:nvPr>
        </p:nvSpPr>
        <p:spPr/>
        <p:txBody>
          <a:bodyPr/>
          <a:lstStyle/>
          <a:p>
            <a:pPr fontAlgn="base">
              <a:spcBef>
                <a:spcPct val="0"/>
              </a:spcBef>
              <a:spcAft>
                <a:spcPct val="0"/>
              </a:spcAft>
              <a:defRPr/>
            </a:pPr>
            <a:fld id="{089AADDC-CFA7-4C02-82B8-9506172E5C13}" type="slidenum">
              <a:rPr lang="en-US" smtClean="0">
                <a:latin typeface="Verdana" pitchFamily="32" charset="0"/>
                <a:ea typeface="ＭＳ Ｐゴシック" pitchFamily="32" charset="-128"/>
              </a:rPr>
              <a:pPr fontAlgn="base">
                <a:spcBef>
                  <a:spcPct val="0"/>
                </a:spcBef>
                <a:spcAft>
                  <a:spcPct val="0"/>
                </a:spcAft>
                <a:defRPr/>
              </a:pPr>
              <a:t>11</a:t>
            </a:fld>
            <a:endParaRPr lang="en-US" sz="900" dirty="0" smtClean="0">
              <a:latin typeface="Arial" charset="0"/>
              <a:ea typeface="ＭＳ Ｐゴシック" pitchFamily="32" charset="-128"/>
            </a:endParaRPr>
          </a:p>
        </p:txBody>
      </p:sp>
      <p:sp>
        <p:nvSpPr>
          <p:cNvPr id="5" name="Content Placeholder 2"/>
          <p:cNvSpPr>
            <a:spLocks noGrp="1"/>
          </p:cNvSpPr>
          <p:nvPr>
            <p:ph idx="1"/>
          </p:nvPr>
        </p:nvSpPr>
        <p:spPr>
          <a:xfrm>
            <a:off x="338225" y="1537836"/>
            <a:ext cx="3702618" cy="4488986"/>
          </a:xfrm>
        </p:spPr>
        <p:txBody>
          <a:bodyPr/>
          <a:lstStyle/>
          <a:p>
            <a:pPr algn="just">
              <a:spcBef>
                <a:spcPts val="0"/>
              </a:spcBef>
              <a:spcAft>
                <a:spcPts val="0"/>
              </a:spcAft>
              <a:defRPr/>
            </a:pPr>
            <a:r>
              <a:rPr lang="en-US" sz="1300" dirty="0" smtClean="0">
                <a:solidFill>
                  <a:schemeClr val="tx2"/>
                </a:solidFill>
                <a:latin typeface="+mj-lt"/>
              </a:rPr>
              <a:t>We assist every retiree/employee in selecting the best annuity options by was of need analysis.</a:t>
            </a:r>
          </a:p>
          <a:p>
            <a:pPr algn="just">
              <a:spcBef>
                <a:spcPts val="0"/>
              </a:spcBef>
              <a:spcAft>
                <a:spcPts val="0"/>
              </a:spcAft>
              <a:defRPr/>
            </a:pPr>
            <a:endParaRPr lang="en-US" sz="1300" dirty="0" smtClean="0">
              <a:solidFill>
                <a:schemeClr val="tx2"/>
              </a:solidFill>
              <a:latin typeface="+mj-lt"/>
            </a:endParaRPr>
          </a:p>
          <a:p>
            <a:pPr algn="just">
              <a:spcBef>
                <a:spcPts val="0"/>
              </a:spcBef>
              <a:spcAft>
                <a:spcPts val="0"/>
              </a:spcAft>
              <a:defRPr/>
            </a:pPr>
            <a:r>
              <a:rPr lang="en-US" sz="1300" dirty="0" smtClean="0">
                <a:solidFill>
                  <a:schemeClr val="tx2"/>
                </a:solidFill>
              </a:rPr>
              <a:t>We assist individual retiree/employee in documentation for annuity</a:t>
            </a:r>
          </a:p>
          <a:p>
            <a:pPr algn="just">
              <a:spcBef>
                <a:spcPts val="0"/>
              </a:spcBef>
              <a:spcAft>
                <a:spcPts val="0"/>
              </a:spcAft>
              <a:defRPr/>
            </a:pPr>
            <a:endParaRPr lang="en-IN" sz="1300" dirty="0" smtClean="0">
              <a:solidFill>
                <a:schemeClr val="tx2"/>
              </a:solidFill>
            </a:endParaRPr>
          </a:p>
          <a:p>
            <a:pPr algn="just">
              <a:spcBef>
                <a:spcPts val="0"/>
              </a:spcBef>
              <a:spcAft>
                <a:spcPts val="0"/>
              </a:spcAft>
              <a:buNone/>
              <a:defRPr/>
            </a:pPr>
            <a:endParaRPr lang="en-US" sz="1300" dirty="0" smtClean="0">
              <a:solidFill>
                <a:schemeClr val="tx2"/>
              </a:solidFill>
            </a:endParaRPr>
          </a:p>
          <a:p>
            <a:pPr algn="just">
              <a:spcBef>
                <a:spcPts val="0"/>
              </a:spcBef>
              <a:spcAft>
                <a:spcPts val="0"/>
              </a:spcAft>
              <a:defRPr/>
            </a:pPr>
            <a:r>
              <a:rPr lang="en-US" sz="1300" dirty="0" smtClean="0">
                <a:solidFill>
                  <a:schemeClr val="tx2"/>
                </a:solidFill>
              </a:rPr>
              <a:t>We share the confirmation to HR post the annuity is setup for all employees on  monthly basis.</a:t>
            </a:r>
          </a:p>
          <a:p>
            <a:pPr algn="just">
              <a:spcBef>
                <a:spcPts val="0"/>
              </a:spcBef>
              <a:spcAft>
                <a:spcPts val="0"/>
              </a:spcAft>
              <a:defRPr/>
            </a:pPr>
            <a:endParaRPr lang="en-US" sz="1300" dirty="0" smtClean="0">
              <a:solidFill>
                <a:schemeClr val="tx2"/>
              </a:solidFill>
              <a:latin typeface="+mj-lt"/>
            </a:endParaRPr>
          </a:p>
        </p:txBody>
      </p:sp>
      <p:pic>
        <p:nvPicPr>
          <p:cNvPr id="31749" name="Picture 1"/>
          <p:cNvPicPr>
            <a:picLocks noChangeAspect="1" noChangeArrowheads="1"/>
          </p:cNvPicPr>
          <p:nvPr/>
        </p:nvPicPr>
        <p:blipFill>
          <a:blip r:embed="rId2"/>
          <a:srcRect/>
          <a:stretch>
            <a:fillRect/>
          </a:stretch>
        </p:blipFill>
        <p:spPr bwMode="auto">
          <a:xfrm>
            <a:off x="5536658" y="1397750"/>
            <a:ext cx="2643876" cy="36235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IN" dirty="0" smtClean="0"/>
              <a:t>HDFC Life Manpower Support to SAIL</a:t>
            </a:r>
          </a:p>
        </p:txBody>
      </p:sp>
      <p:sp>
        <p:nvSpPr>
          <p:cNvPr id="36867" name="Content Placeholder 2"/>
          <p:cNvSpPr>
            <a:spLocks noGrp="1"/>
          </p:cNvSpPr>
          <p:nvPr>
            <p:ph idx="1"/>
          </p:nvPr>
        </p:nvSpPr>
        <p:spPr>
          <a:xfrm>
            <a:off x="533539" y="1310585"/>
            <a:ext cx="8057867" cy="4247727"/>
          </a:xfrm>
        </p:spPr>
        <p:txBody>
          <a:bodyPr/>
          <a:lstStyle/>
          <a:p>
            <a:pPr>
              <a:buFont typeface="Wingdings" charset="2"/>
              <a:buChar char="§"/>
            </a:pPr>
            <a:r>
              <a:rPr lang="en-IN" sz="1500" dirty="0" smtClean="0"/>
              <a:t>Senior Resource to give Awareness session at prescribed locations.</a:t>
            </a:r>
          </a:p>
          <a:p>
            <a:pPr>
              <a:buFont typeface="Wingdings" charset="2"/>
              <a:buChar char="§"/>
            </a:pPr>
            <a:r>
              <a:rPr lang="en-IN" sz="1500" dirty="0" smtClean="0"/>
              <a:t>Regular Help desk at 6 locations</a:t>
            </a:r>
          </a:p>
          <a:p>
            <a:pPr>
              <a:buFont typeface="Wingdings" charset="2"/>
              <a:buChar char="§"/>
            </a:pPr>
            <a:r>
              <a:rPr lang="en-IN" sz="1500" dirty="0" smtClean="0"/>
              <a:t>Assistance in in Documentation and form filling</a:t>
            </a:r>
          </a:p>
          <a:p>
            <a:pPr>
              <a:buFont typeface="Wingdings" charset="2"/>
              <a:buChar char="§"/>
            </a:pPr>
            <a:r>
              <a:rPr lang="en-IN" sz="1500" dirty="0" smtClean="0"/>
              <a:t>Senior Person to assist SAIL in Project implementation at Corporate office</a:t>
            </a:r>
          </a:p>
          <a:p>
            <a:pPr lvl="2">
              <a:buFont typeface="Wingdings" charset="2"/>
              <a:buChar char="§"/>
            </a:pPr>
            <a:r>
              <a:rPr lang="en-IN" sz="1500" dirty="0" smtClean="0"/>
              <a:t>Saurabh Avasthi </a:t>
            </a:r>
            <a:r>
              <a:rPr lang="en-IN" sz="1500" dirty="0" smtClean="0">
                <a:solidFill>
                  <a:srgbClr val="FF0000"/>
                </a:solidFill>
              </a:rPr>
              <a:t>- </a:t>
            </a:r>
            <a:r>
              <a:rPr lang="en-IN" sz="1500" dirty="0" smtClean="0">
                <a:solidFill>
                  <a:schemeClr val="accent2"/>
                </a:solidFill>
              </a:rPr>
              <a:t>ARM – 9899238709 – </a:t>
            </a:r>
            <a:r>
              <a:rPr lang="en-IN" sz="1500" u="sng" dirty="0" smtClean="0">
                <a:solidFill>
                  <a:schemeClr val="tx2"/>
                </a:solidFill>
                <a:hlinkClick r:id="rId2"/>
              </a:rPr>
              <a:t>saurabh.a105@hdfclife.com</a:t>
            </a:r>
            <a:endParaRPr lang="en-IN" sz="1500" u="sng" dirty="0" smtClean="0">
              <a:solidFill>
                <a:schemeClr val="tx2"/>
              </a:solidFill>
            </a:endParaRPr>
          </a:p>
          <a:p>
            <a:pPr lvl="2">
              <a:buFont typeface="Wingdings" charset="2"/>
              <a:buChar char="§"/>
            </a:pPr>
            <a:r>
              <a:rPr lang="en-IN" sz="1500" dirty="0" err="1" smtClean="0"/>
              <a:t>Anand</a:t>
            </a:r>
            <a:r>
              <a:rPr lang="en-IN" sz="1500" dirty="0" smtClean="0"/>
              <a:t> Kumar-AVP – anand.k46@hdfclife.com</a:t>
            </a:r>
          </a:p>
          <a:p>
            <a:pPr>
              <a:buFont typeface="Wingdings" charset="2"/>
              <a:buChar char="§"/>
            </a:pPr>
            <a:r>
              <a:rPr lang="en-IN" sz="1500" dirty="0" smtClean="0"/>
              <a:t>Special Help line number for Annuitants.</a:t>
            </a:r>
          </a:p>
          <a:p>
            <a:pPr>
              <a:buFont typeface="Wingdings" charset="2"/>
              <a:buChar char="§"/>
            </a:pPr>
            <a:r>
              <a:rPr lang="en-IN" sz="1500" dirty="0" smtClean="0"/>
              <a:t>Dedicated E mail support</a:t>
            </a:r>
          </a:p>
          <a:p>
            <a:pPr>
              <a:buFont typeface="Wingdings" charset="2"/>
              <a:buChar char="§"/>
            </a:pPr>
            <a:r>
              <a:rPr lang="en-IN" sz="1500" dirty="0" smtClean="0"/>
              <a:t>Nodal Officer Wise RM list provided in next slide</a:t>
            </a:r>
          </a:p>
          <a:p>
            <a:pPr>
              <a:buFont typeface="Wingdings" charset="2"/>
              <a:buChar char="§"/>
            </a:pPr>
            <a:endParaRPr lang="en-IN" sz="1500" dirty="0" smtClean="0"/>
          </a:p>
        </p:txBody>
      </p:sp>
      <p:sp>
        <p:nvSpPr>
          <p:cNvPr id="36868" name="Slide Number Placeholder 3"/>
          <p:cNvSpPr>
            <a:spLocks noGrp="1"/>
          </p:cNvSpPr>
          <p:nvPr>
            <p:ph type="sldNum" sz="quarter" idx="10"/>
          </p:nvPr>
        </p:nvSpPr>
        <p:spPr/>
        <p:txBody>
          <a:bodyPr/>
          <a:lstStyle/>
          <a:p>
            <a:pPr fontAlgn="base">
              <a:spcBef>
                <a:spcPct val="0"/>
              </a:spcBef>
              <a:spcAft>
                <a:spcPct val="0"/>
              </a:spcAft>
              <a:defRPr/>
            </a:pPr>
            <a:fld id="{02C010F6-E0B1-4A7E-9A39-DA5974A88BD1}" type="slidenum">
              <a:rPr lang="en-US" smtClean="0">
                <a:latin typeface="Verdana" pitchFamily="32" charset="0"/>
                <a:ea typeface="ＭＳ Ｐゴシック" pitchFamily="32" charset="-128"/>
              </a:rPr>
              <a:pPr fontAlgn="base">
                <a:spcBef>
                  <a:spcPct val="0"/>
                </a:spcBef>
                <a:spcAft>
                  <a:spcPct val="0"/>
                </a:spcAft>
                <a:defRPr/>
              </a:pPr>
              <a:t>12</a:t>
            </a:fld>
            <a:endParaRPr lang="en-US" sz="900" dirty="0" smtClean="0">
              <a:latin typeface="Arial" charset="0"/>
              <a:ea typeface="ＭＳ Ｐゴシック" pitchFamily="32"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t>Nodal officer wise HDFC  life RM Mapped</a:t>
            </a:r>
            <a:endParaRPr lang="en-US" sz="2400" dirty="0"/>
          </a:p>
        </p:txBody>
      </p:sp>
      <p:graphicFrame>
        <p:nvGraphicFramePr>
          <p:cNvPr id="7" name="Table 6"/>
          <p:cNvGraphicFramePr>
            <a:graphicFrameLocks noGrp="1"/>
          </p:cNvGraphicFramePr>
          <p:nvPr/>
        </p:nvGraphicFramePr>
        <p:xfrm>
          <a:off x="228600" y="838207"/>
          <a:ext cx="8686799" cy="5257784"/>
        </p:xfrm>
        <a:graphic>
          <a:graphicData uri="http://schemas.openxmlformats.org/drawingml/2006/table">
            <a:tbl>
              <a:tblPr/>
              <a:tblGrid>
                <a:gridCol w="1180423"/>
                <a:gridCol w="1182403"/>
                <a:gridCol w="1394324"/>
                <a:gridCol w="1394324"/>
                <a:gridCol w="1109122"/>
                <a:gridCol w="879375"/>
                <a:gridCol w="1087336"/>
                <a:gridCol w="459492"/>
              </a:tblGrid>
              <a:tr h="104360">
                <a:tc rowSpan="2">
                  <a:txBody>
                    <a:bodyPr/>
                    <a:lstStyle/>
                    <a:p>
                      <a:pPr algn="l" fontAlgn="ctr"/>
                      <a:r>
                        <a:rPr lang="en-US" sz="600" b="1" i="0" u="none" strike="noStrike" dirty="0">
                          <a:solidFill>
                            <a:srgbClr val="000000"/>
                          </a:solidFill>
                          <a:latin typeface="Times New Roman"/>
                        </a:rPr>
                        <a:t>Plant/ Unit</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500" b="1" i="0" u="none" strike="noStrike">
                          <a:solidFill>
                            <a:srgbClr val="000000"/>
                          </a:solidFill>
                          <a:latin typeface="Times New Roman"/>
                        </a:rPr>
                        <a:t>Details of Nodal Officer</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fontAlgn="ctr"/>
                      <a:r>
                        <a:rPr lang="en-US" sz="600" b="1" i="0" u="none" strike="noStrike">
                          <a:solidFill>
                            <a:srgbClr val="000000"/>
                          </a:solidFill>
                          <a:latin typeface="Times New Roman"/>
                        </a:rPr>
                        <a:t>Location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Calibri"/>
                        </a:rPr>
                        <a:t>RM Name</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Calibri"/>
                        </a:rPr>
                        <a:t>Email id</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Calibri"/>
                        </a:rPr>
                        <a:t>Mobile</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Name &amp; Designation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Times New Roman"/>
                        </a:rPr>
                        <a:t>Mobile No.</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Times New Roman"/>
                        </a:rPr>
                        <a:t>E-mail ID</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01">
                <a:tc rowSpan="2">
                  <a:txBody>
                    <a:bodyPr/>
                    <a:lstStyle/>
                    <a:p>
                      <a:pPr algn="l" fontAlgn="ctr"/>
                      <a:r>
                        <a:rPr lang="en-US" sz="600" b="1" i="0" u="none" strike="noStrike" dirty="0">
                          <a:solidFill>
                            <a:srgbClr val="000000"/>
                          </a:solidFill>
                          <a:latin typeface="Times New Roman"/>
                        </a:rPr>
                        <a:t>DSP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Pinaki Ranjan Mukherjee</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9434792289</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pr.mukherjee@saildsp.co.in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Durgapur, Kolkata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AGM (F&amp;A)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RSP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Somajeet Badpanda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8895501354</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somajeet.badpanda@sailrsp.co.in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Rourkela, Odisha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AGM (PL-W&amp;C)</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ISP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Suresh Sivaraman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9434776364</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sailisppay@hotmail.com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Burnpur,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01">
                <a:tc vMerge="1">
                  <a:txBody>
                    <a:bodyPr/>
                    <a:lstStyle/>
                    <a:p>
                      <a:endParaRPr lang="en-US"/>
                    </a:p>
                  </a:txBody>
                  <a:tcPr/>
                </a:tc>
                <a:tc>
                  <a:txBody>
                    <a:bodyPr/>
                    <a:lstStyle/>
                    <a:p>
                      <a:pPr algn="l" fontAlgn="ctr"/>
                      <a:r>
                        <a:rPr lang="en-US" sz="600" b="1" i="0" u="none" strike="noStrike">
                          <a:solidFill>
                            <a:srgbClr val="000000"/>
                          </a:solidFill>
                          <a:latin typeface="Times New Roman"/>
                        </a:rPr>
                        <a:t>DGM (Finance)-Exec. Pay</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ASP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Sarmistha Dutta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9434798844</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dattasarmistha931@gmail.com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Durgapur, Kolkata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Manager (P&amp;A)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SSP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V. Dhanalakshmi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9489729135</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sng" strike="noStrike">
                          <a:solidFill>
                            <a:srgbClr val="0000FF"/>
                          </a:solidFill>
                          <a:latin typeface="Calibri"/>
                          <a:hlinkClick r:id="rId2"/>
                        </a:rPr>
                        <a:t>dhanassp@sailssp.in</a:t>
                      </a:r>
                      <a:endParaRPr lang="en-US" sz="600" b="0" i="0" u="sng" strike="noStrike">
                        <a:solidFill>
                          <a:srgbClr val="0000FF"/>
                        </a:solidFill>
                        <a:latin typeface="Calibri"/>
                      </a:endParaRP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Salem, Tamil Nadu</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AGM (Personnel)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VISL</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Naveen Rahul,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9480829163</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vislpers@sail-visl.com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Bhadravati, Karnataka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 Saini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begrajs@hdfclife.in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9988018199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Manager (Personnel)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RMD</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Jaydip Som,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9477702049</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financermd@gmail.com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Kolkata,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DGM (F&amp;A)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CMO</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Rajesh Dasgupta,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9477702482</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sng" strike="noStrike">
                          <a:solidFill>
                            <a:srgbClr val="0000FF"/>
                          </a:solidFill>
                          <a:latin typeface="Calibri"/>
                          <a:hlinkClick r:id="rId3"/>
                        </a:rPr>
                        <a:t>rajeshdasgupta@sail-steel.com</a:t>
                      </a:r>
                      <a:endParaRPr lang="en-US" sz="600" b="0" i="0" u="sng" strike="noStrike">
                        <a:solidFill>
                          <a:srgbClr val="0000FF"/>
                        </a:solidFill>
                        <a:latin typeface="Calibri"/>
                      </a:endParaRP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Kolkata,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GM (F-Pay &amp; PF)</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GD &amp; SGW –</a:t>
                      </a:r>
                      <a:r>
                        <a:rPr lang="en-US" sz="600" b="0" i="0" u="none" strike="noStrike" dirty="0" err="1">
                          <a:solidFill>
                            <a:srgbClr val="000000"/>
                          </a:solidFill>
                          <a:latin typeface="Times New Roman"/>
                        </a:rPr>
                        <a:t>Kulti</a:t>
                      </a:r>
                      <a:endParaRPr lang="en-US" sz="600" b="0" i="0" u="none" strike="noStrike" dirty="0">
                        <a:solidFill>
                          <a:srgbClr val="000000"/>
                        </a:solidFill>
                        <a:latin typeface="Times New Roman"/>
                      </a:endParaRP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Avijit Barman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9477702491</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avijit.sgw@gmail.com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Kulti,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Manager (F&amp;A)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Collieries Division</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Ajay Kumar</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9470194902</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personnelchasnalla@gmail.com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Kolkata,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AGM (P&amp;A)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0" i="0" u="none" strike="noStrike" dirty="0">
                          <a:solidFill>
                            <a:srgbClr val="000000"/>
                          </a:solidFill>
                          <a:latin typeface="Times New Roman"/>
                        </a:rPr>
                        <a:t>EMD</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Times New Roman"/>
                        </a:rPr>
                        <a:t>Basabi Sen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9477702416</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finemd17@gmail.com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solidFill>
                            <a:srgbClr val="000000"/>
                          </a:solidFill>
                          <a:latin typeface="Times New Roman"/>
                        </a:rPr>
                        <a:t>Kolkata, West Bengal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0" i="0" u="none" strike="noStrike">
                          <a:solidFill>
                            <a:srgbClr val="000000"/>
                          </a:solidFill>
                          <a:latin typeface="Times New Roman"/>
                        </a:rPr>
                        <a:t>Sr. Manager (EMD)</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CFP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Vandana M. Deshmukh</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9420479478</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vndudeshmukh@gmail.com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Chandrapur, Maharashtra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AGM (P&amp;A)</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BSP</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Krishna Sah</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9407982109</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krishnasah@sail-bhilaisteel.com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Bhilai, Chhattisgarh</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Gopal Ji Prasad Gupta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gopaljiprasadg@hdfclife.in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9755888867</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General Manager (P-ES)</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Ranchi Units</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Manas Rath</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8986880220</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manas@sail-rdcis.com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Ranchi, Jharkhand</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GM (Personnel)</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BSL</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D R Toppo,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8986872751</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dr.toppo@sailbsl.in</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Bokaro, Jhakhand</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Saurabh Avasthi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sng" strike="noStrike">
                          <a:solidFill>
                            <a:srgbClr val="0000FF"/>
                          </a:solidFill>
                          <a:latin typeface="Calibri"/>
                          <a:hlinkClick r:id="rId4"/>
                        </a:rPr>
                        <a:t>saurabh.a105@hdfclife.com</a:t>
                      </a:r>
                      <a:endParaRPr lang="en-US" sz="600" b="0" i="0" u="sng" strike="noStrike">
                        <a:solidFill>
                          <a:srgbClr val="0000FF"/>
                        </a:solidFill>
                        <a:latin typeface="Calibri"/>
                      </a:endParaRP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9899238709</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23">
                <a:tc vMerge="1">
                  <a:txBody>
                    <a:bodyPr/>
                    <a:lstStyle/>
                    <a:p>
                      <a:endParaRPr lang="en-US"/>
                    </a:p>
                  </a:txBody>
                  <a:tcPr/>
                </a:tc>
                <a:tc>
                  <a:txBody>
                    <a:bodyPr/>
                    <a:lstStyle/>
                    <a:p>
                      <a:pPr algn="l" fontAlgn="ctr"/>
                      <a:r>
                        <a:rPr lang="en-US" sz="600" b="1" i="0" u="none" strike="noStrike">
                          <a:solidFill>
                            <a:srgbClr val="000000"/>
                          </a:solidFill>
                          <a:latin typeface="Times New Roman"/>
                        </a:rPr>
                        <a:t>GM (P-NW Services &amp; FSC)</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rowSpan="2">
                  <a:txBody>
                    <a:bodyPr/>
                    <a:lstStyle/>
                    <a:p>
                      <a:pPr algn="l" fontAlgn="ctr"/>
                      <a:r>
                        <a:rPr lang="en-US" sz="600" b="1" i="0" u="none" strike="noStrike" dirty="0">
                          <a:solidFill>
                            <a:srgbClr val="000000"/>
                          </a:solidFill>
                          <a:latin typeface="Times New Roman"/>
                        </a:rPr>
                        <a:t>CCSO</a:t>
                      </a:r>
                    </a:p>
                  </a:txBody>
                  <a:tcPr marL="3841" marR="3841" marT="3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Sujeet Kumar Sahu </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8986878525</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sujeetccso@gmail.com</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Times New Roman"/>
                        </a:rPr>
                        <a:t>Dhanbad, Jharkhand</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60">
                <a:tc vMerge="1">
                  <a:txBody>
                    <a:bodyPr/>
                    <a:lstStyle/>
                    <a:p>
                      <a:endParaRPr lang="en-US"/>
                    </a:p>
                  </a:txBody>
                  <a:tcPr/>
                </a:tc>
                <a:tc>
                  <a:txBody>
                    <a:bodyPr/>
                    <a:lstStyle/>
                    <a:p>
                      <a:pPr algn="l" fontAlgn="ctr"/>
                      <a:r>
                        <a:rPr lang="en-US" sz="600" b="1" i="0" u="none" strike="noStrike">
                          <a:solidFill>
                            <a:srgbClr val="000000"/>
                          </a:solidFill>
                          <a:latin typeface="Times New Roman"/>
                        </a:rPr>
                        <a:t>Sr. Manager (F)</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98">
                <a:tc>
                  <a:txBody>
                    <a:bodyPr/>
                    <a:lstStyle/>
                    <a:p>
                      <a:pPr algn="l" fontAlgn="b"/>
                      <a:r>
                        <a:rPr lang="en-US" sz="600" b="1" i="0" u="none" strike="noStrike" dirty="0">
                          <a:solidFill>
                            <a:srgbClr val="000000"/>
                          </a:solidFill>
                          <a:latin typeface="Calibri"/>
                        </a:rPr>
                        <a:t>Corp. Office</a:t>
                      </a:r>
                    </a:p>
                  </a:txBody>
                  <a:tcPr marL="3841" marR="3841" marT="38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solidFill>
                            <a:srgbClr val="000000"/>
                          </a:solidFill>
                          <a:latin typeface="Times New Roman"/>
                        </a:rPr>
                        <a:t>Vaani Kapoor</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000000"/>
                          </a:solidFill>
                          <a:latin typeface="Calibri"/>
                        </a:rPr>
                        <a:t>9810065715</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New Delhi</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 Vishwakarma</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kamlesh_v@hdfclife.in</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Calibri"/>
                        </a:rPr>
                        <a:t>7982304765</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31">
                <a:tc>
                  <a:txBody>
                    <a:bodyPr/>
                    <a:lstStyle/>
                    <a:p>
                      <a:pPr algn="l" fontAlgn="b"/>
                      <a:r>
                        <a:rPr lang="en-US" sz="600" b="1" i="0" u="none" strike="noStrike" dirty="0">
                          <a:solidFill>
                            <a:srgbClr val="000000"/>
                          </a:solidFill>
                          <a:latin typeface="Calibri"/>
                        </a:rPr>
                        <a:t> </a:t>
                      </a:r>
                    </a:p>
                  </a:txBody>
                  <a:tcPr marL="3841" marR="3841" marT="38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1" i="0" u="none" strike="noStrike" dirty="0">
                          <a:solidFill>
                            <a:srgbClr val="000000"/>
                          </a:solidFill>
                          <a:latin typeface="Times New Roman"/>
                        </a:rPr>
                        <a:t>DGM(P-ESS)</a:t>
                      </a:r>
                    </a:p>
                  </a:txBody>
                  <a:tcPr marL="3841" marR="3841" marT="3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600" b="1" i="0" u="none" strike="noStrike" dirty="0">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Calibri"/>
                        </a:rPr>
                        <a:t> </a:t>
                      </a:r>
                    </a:p>
                  </a:txBody>
                  <a:tcPr marL="3841" marR="3841" marT="384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N" sz="2000" dirty="0" smtClean="0"/>
              <a:t>Existing CPSU Clientele</a:t>
            </a:r>
            <a:endParaRPr lang="en-US" sz="2000" dirty="0" smtClean="0"/>
          </a:p>
        </p:txBody>
      </p:sp>
      <p:sp>
        <p:nvSpPr>
          <p:cNvPr id="27651" name="Slide Number Placeholder 3"/>
          <p:cNvSpPr>
            <a:spLocks noGrp="1"/>
          </p:cNvSpPr>
          <p:nvPr>
            <p:ph type="sldNum" sz="quarter" idx="10"/>
          </p:nvPr>
        </p:nvSpPr>
        <p:spPr/>
        <p:txBody>
          <a:bodyPr/>
          <a:lstStyle/>
          <a:p>
            <a:pPr>
              <a:defRPr/>
            </a:pPr>
            <a:fld id="{B4220A96-CAF8-4008-ABFD-791EFD004660}" type="slidenum">
              <a:rPr lang="en-US" smtClean="0"/>
              <a:pPr>
                <a:defRPr/>
              </a:pPr>
              <a:t>14</a:t>
            </a:fld>
            <a:endParaRPr lang="en-US" sz="900" smtClean="0">
              <a:latin typeface="Arial" charset="0"/>
            </a:endParaRPr>
          </a:p>
        </p:txBody>
      </p:sp>
      <p:pic>
        <p:nvPicPr>
          <p:cNvPr id="14340" name="Picture 23" descr="1200px-SAIL_Logo_svg.png"/>
          <p:cNvPicPr>
            <a:picLocks noChangeAspect="1"/>
          </p:cNvPicPr>
          <p:nvPr/>
        </p:nvPicPr>
        <p:blipFill>
          <a:blip r:embed="rId2"/>
          <a:srcRect/>
          <a:stretch>
            <a:fillRect/>
          </a:stretch>
        </p:blipFill>
        <p:spPr bwMode="auto">
          <a:xfrm>
            <a:off x="4786313" y="1117600"/>
            <a:ext cx="1447800" cy="1541463"/>
          </a:xfrm>
          <a:prstGeom prst="rect">
            <a:avLst/>
          </a:prstGeom>
          <a:noFill/>
          <a:ln w="9525">
            <a:noFill/>
            <a:miter lim="800000"/>
            <a:headEnd/>
            <a:tailEnd/>
          </a:ln>
        </p:spPr>
      </p:pic>
      <p:pic>
        <p:nvPicPr>
          <p:cNvPr id="14341" name="Picture 24" descr="Bhel.png"/>
          <p:cNvPicPr>
            <a:picLocks noChangeAspect="1"/>
          </p:cNvPicPr>
          <p:nvPr/>
        </p:nvPicPr>
        <p:blipFill>
          <a:blip r:embed="rId3"/>
          <a:srcRect/>
          <a:stretch>
            <a:fillRect/>
          </a:stretch>
        </p:blipFill>
        <p:spPr bwMode="auto">
          <a:xfrm>
            <a:off x="357188" y="2571750"/>
            <a:ext cx="1771650" cy="1152525"/>
          </a:xfrm>
          <a:prstGeom prst="rect">
            <a:avLst/>
          </a:prstGeom>
          <a:noFill/>
          <a:ln w="9525">
            <a:noFill/>
            <a:miter lim="800000"/>
            <a:headEnd/>
            <a:tailEnd/>
          </a:ln>
        </p:spPr>
      </p:pic>
      <p:pic>
        <p:nvPicPr>
          <p:cNvPr id="14342" name="Content Placeholder 28" descr="fci.png"/>
          <p:cNvPicPr>
            <a:picLocks noGrp="1" noChangeAspect="1"/>
          </p:cNvPicPr>
          <p:nvPr>
            <p:ph idx="1"/>
          </p:nvPr>
        </p:nvPicPr>
        <p:blipFill>
          <a:blip r:embed="rId4"/>
          <a:srcRect/>
          <a:stretch>
            <a:fillRect/>
          </a:stretch>
        </p:blipFill>
        <p:spPr>
          <a:xfrm>
            <a:off x="5357813" y="3286125"/>
            <a:ext cx="1571625" cy="1208088"/>
          </a:xfrm>
        </p:spPr>
      </p:pic>
      <p:pic>
        <p:nvPicPr>
          <p:cNvPr id="14343" name="Picture 29" descr="ongc.png"/>
          <p:cNvPicPr>
            <a:picLocks noChangeAspect="1"/>
          </p:cNvPicPr>
          <p:nvPr/>
        </p:nvPicPr>
        <p:blipFill>
          <a:blip r:embed="rId5"/>
          <a:srcRect/>
          <a:stretch>
            <a:fillRect/>
          </a:stretch>
        </p:blipFill>
        <p:spPr bwMode="auto">
          <a:xfrm>
            <a:off x="428625" y="4000500"/>
            <a:ext cx="1608138" cy="935038"/>
          </a:xfrm>
          <a:prstGeom prst="rect">
            <a:avLst/>
          </a:prstGeom>
          <a:noFill/>
          <a:ln w="9525">
            <a:noFill/>
            <a:miter lim="800000"/>
            <a:headEnd/>
            <a:tailEnd/>
          </a:ln>
        </p:spPr>
      </p:pic>
      <p:pic>
        <p:nvPicPr>
          <p:cNvPr id="14344" name="Picture 30" descr="download.png"/>
          <p:cNvPicPr>
            <a:picLocks noChangeAspect="1"/>
          </p:cNvPicPr>
          <p:nvPr/>
        </p:nvPicPr>
        <p:blipFill>
          <a:blip r:embed="rId6"/>
          <a:srcRect/>
          <a:stretch>
            <a:fillRect/>
          </a:stretch>
        </p:blipFill>
        <p:spPr bwMode="auto">
          <a:xfrm>
            <a:off x="2786063" y="1047750"/>
            <a:ext cx="1554162" cy="2095500"/>
          </a:xfrm>
          <a:prstGeom prst="rect">
            <a:avLst/>
          </a:prstGeom>
          <a:noFill/>
          <a:ln w="9525">
            <a:noFill/>
            <a:miter lim="800000"/>
            <a:headEnd/>
            <a:tailEnd/>
          </a:ln>
        </p:spPr>
      </p:pic>
      <p:pic>
        <p:nvPicPr>
          <p:cNvPr id="14345" name="Picture 31" descr="AAI_logo_new.jpg"/>
          <p:cNvPicPr>
            <a:picLocks noChangeAspect="1"/>
          </p:cNvPicPr>
          <p:nvPr/>
        </p:nvPicPr>
        <p:blipFill>
          <a:blip r:embed="rId7"/>
          <a:srcRect/>
          <a:stretch>
            <a:fillRect/>
          </a:stretch>
        </p:blipFill>
        <p:spPr bwMode="auto">
          <a:xfrm>
            <a:off x="177800" y="1187450"/>
            <a:ext cx="2393950" cy="1027113"/>
          </a:xfrm>
          <a:prstGeom prst="rect">
            <a:avLst/>
          </a:prstGeom>
          <a:noFill/>
          <a:ln w="9525">
            <a:noFill/>
            <a:miter lim="800000"/>
            <a:headEnd/>
            <a:tailEnd/>
          </a:ln>
        </p:spPr>
      </p:pic>
      <p:pic>
        <p:nvPicPr>
          <p:cNvPr id="14346" name="Picture 32" descr="Mazagon doc.png"/>
          <p:cNvPicPr>
            <a:picLocks noChangeAspect="1"/>
          </p:cNvPicPr>
          <p:nvPr/>
        </p:nvPicPr>
        <p:blipFill>
          <a:blip r:embed="rId8"/>
          <a:srcRect/>
          <a:stretch>
            <a:fillRect/>
          </a:stretch>
        </p:blipFill>
        <p:spPr bwMode="auto">
          <a:xfrm>
            <a:off x="6394450" y="977900"/>
            <a:ext cx="1608138" cy="2100263"/>
          </a:xfrm>
          <a:prstGeom prst="rect">
            <a:avLst/>
          </a:prstGeom>
          <a:noFill/>
          <a:ln w="9525">
            <a:noFill/>
            <a:miter lim="800000"/>
            <a:headEnd/>
            <a:tailEnd/>
          </a:ln>
        </p:spPr>
      </p:pic>
      <p:pic>
        <p:nvPicPr>
          <p:cNvPr id="14347" name="Picture 33" descr="REC.png"/>
          <p:cNvPicPr>
            <a:picLocks noChangeAspect="1"/>
          </p:cNvPicPr>
          <p:nvPr/>
        </p:nvPicPr>
        <p:blipFill>
          <a:blip r:embed="rId9"/>
          <a:srcRect/>
          <a:stretch>
            <a:fillRect/>
          </a:stretch>
        </p:blipFill>
        <p:spPr bwMode="auto">
          <a:xfrm>
            <a:off x="5572125" y="5000625"/>
            <a:ext cx="1385888" cy="1570038"/>
          </a:xfrm>
          <a:prstGeom prst="rect">
            <a:avLst/>
          </a:prstGeom>
          <a:noFill/>
          <a:ln w="9525">
            <a:noFill/>
            <a:miter lim="800000"/>
            <a:headEnd/>
            <a:tailEnd/>
          </a:ln>
        </p:spPr>
      </p:pic>
      <p:pic>
        <p:nvPicPr>
          <p:cNvPr id="14348" name="Picture 34" descr="Petronet lng.jpg"/>
          <p:cNvPicPr>
            <a:picLocks noChangeAspect="1"/>
          </p:cNvPicPr>
          <p:nvPr/>
        </p:nvPicPr>
        <p:blipFill>
          <a:blip r:embed="rId10"/>
          <a:srcRect/>
          <a:stretch>
            <a:fillRect/>
          </a:stretch>
        </p:blipFill>
        <p:spPr bwMode="auto">
          <a:xfrm>
            <a:off x="7215188" y="3214688"/>
            <a:ext cx="1731962" cy="1454150"/>
          </a:xfrm>
          <a:prstGeom prst="rect">
            <a:avLst/>
          </a:prstGeom>
          <a:noFill/>
          <a:ln w="9525">
            <a:noFill/>
            <a:miter lim="800000"/>
            <a:headEnd/>
            <a:tailEnd/>
          </a:ln>
        </p:spPr>
      </p:pic>
      <p:pic>
        <p:nvPicPr>
          <p:cNvPr id="14349" name="Picture 13"/>
          <p:cNvPicPr>
            <a:picLocks noChangeAspect="1" noChangeArrowheads="1"/>
          </p:cNvPicPr>
          <p:nvPr/>
        </p:nvPicPr>
        <p:blipFill>
          <a:blip r:embed="rId11"/>
          <a:srcRect/>
          <a:stretch>
            <a:fillRect/>
          </a:stretch>
        </p:blipFill>
        <p:spPr bwMode="auto">
          <a:xfrm>
            <a:off x="2714625" y="3357563"/>
            <a:ext cx="2095500" cy="1214437"/>
          </a:xfrm>
          <a:prstGeom prst="rect">
            <a:avLst/>
          </a:prstGeom>
          <a:noFill/>
          <a:ln w="9525">
            <a:noFill/>
            <a:miter lim="800000"/>
            <a:headEnd/>
            <a:tailEnd/>
          </a:ln>
        </p:spPr>
      </p:pic>
      <p:pic>
        <p:nvPicPr>
          <p:cNvPr id="14350" name="Picture 14"/>
          <p:cNvPicPr>
            <a:picLocks noChangeAspect="1" noChangeArrowheads="1"/>
          </p:cNvPicPr>
          <p:nvPr/>
        </p:nvPicPr>
        <p:blipFill>
          <a:blip r:embed="rId12"/>
          <a:srcRect/>
          <a:stretch>
            <a:fillRect/>
          </a:stretch>
        </p:blipFill>
        <p:spPr bwMode="auto">
          <a:xfrm>
            <a:off x="500063" y="5072063"/>
            <a:ext cx="1571625" cy="1428750"/>
          </a:xfrm>
          <a:prstGeom prst="rect">
            <a:avLst/>
          </a:prstGeom>
          <a:noFill/>
          <a:ln w="9525">
            <a:noFill/>
            <a:miter lim="800000"/>
            <a:headEnd/>
            <a:tailEnd/>
          </a:ln>
        </p:spPr>
      </p:pic>
      <p:pic>
        <p:nvPicPr>
          <p:cNvPr id="14351" name="Picture 15"/>
          <p:cNvPicPr>
            <a:picLocks noChangeAspect="1" noChangeArrowheads="1"/>
          </p:cNvPicPr>
          <p:nvPr/>
        </p:nvPicPr>
        <p:blipFill>
          <a:blip r:embed="rId13"/>
          <a:srcRect/>
          <a:stretch>
            <a:fillRect/>
          </a:stretch>
        </p:blipFill>
        <p:spPr bwMode="auto">
          <a:xfrm>
            <a:off x="2928938" y="49530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p:cNvSpPr>
          <p:nvPr/>
        </p:nvSpPr>
        <p:spPr bwMode="auto">
          <a:xfrm>
            <a:off x="914400" y="2209800"/>
            <a:ext cx="7467600" cy="814388"/>
          </a:xfrm>
          <a:prstGeom prst="rect">
            <a:avLst/>
          </a:prstGeom>
          <a:noFill/>
          <a:ln w="9525">
            <a:noFill/>
            <a:miter lim="800000"/>
            <a:headEnd/>
            <a:tailEnd/>
          </a:ln>
        </p:spPr>
        <p:txBody>
          <a:bodyPr/>
          <a:lstStyle/>
          <a:p>
            <a:pPr algn="ctr" fontAlgn="auto">
              <a:spcBef>
                <a:spcPct val="20000"/>
              </a:spcBef>
              <a:spcAft>
                <a:spcPts val="0"/>
              </a:spcAft>
              <a:defRPr/>
            </a:pPr>
            <a:r>
              <a:rPr lang="en-US" sz="3600" dirty="0">
                <a:solidFill>
                  <a:schemeClr val="bg1"/>
                </a:solidFill>
                <a:latin typeface="+mj-lt"/>
                <a:ea typeface="+mn-ea"/>
                <a:cs typeface="+mn-cs"/>
              </a:rPr>
              <a:t>Thank you</a:t>
            </a:r>
            <a:endParaRPr lang="en-US" dirty="0">
              <a:solidFill>
                <a:schemeClr val="bg1"/>
              </a:solidFill>
              <a:latin typeface="+mj-lt"/>
              <a:ea typeface="+mn-ea"/>
              <a:cs typeface="+mn-cs"/>
            </a:endParaRPr>
          </a:p>
        </p:txBody>
      </p:sp>
      <p:sp>
        <p:nvSpPr>
          <p:cNvPr id="30723" name="TextBox 3"/>
          <p:cNvSpPr txBox="1">
            <a:spLocks noChangeArrowheads="1"/>
          </p:cNvSpPr>
          <p:nvPr/>
        </p:nvSpPr>
        <p:spPr bwMode="auto">
          <a:xfrm>
            <a:off x="609600" y="4953000"/>
            <a:ext cx="8382000" cy="708025"/>
          </a:xfrm>
          <a:prstGeom prst="rect">
            <a:avLst/>
          </a:prstGeom>
          <a:noFill/>
          <a:ln w="9525">
            <a:noFill/>
            <a:miter lim="800000"/>
            <a:headEnd/>
            <a:tailEnd/>
          </a:ln>
        </p:spPr>
        <p:txBody>
          <a:bodyPr>
            <a:spAutoFit/>
          </a:bodyPr>
          <a:lstStyle/>
          <a:p>
            <a:pPr algn="just">
              <a:buClr>
                <a:srgbClr val="5F5F5F"/>
              </a:buClr>
            </a:pPr>
            <a:r>
              <a:rPr lang="en-US" sz="800" b="1">
                <a:solidFill>
                  <a:schemeClr val="bg2"/>
                </a:solidFill>
                <a:latin typeface="Verdana" pitchFamily="34" charset="0"/>
              </a:rPr>
              <a:t>This is not a complete presentation of the product features and charges. You are requested to refer to relevant training material, product specifications, product brochures, sales aids, to understand how this product will work. Product – HDFC Life New Immediate Annuity Plan, UIN –101N084V02.</a:t>
            </a:r>
            <a:r>
              <a:rPr lang="en-US" sz="800" baseline="30000">
                <a:latin typeface="Verdana" pitchFamily="34" charset="0"/>
              </a:rPr>
              <a:t> </a:t>
            </a:r>
            <a:r>
              <a:rPr lang="en-US" sz="800" b="1">
                <a:solidFill>
                  <a:schemeClr val="bg2"/>
                </a:solidFill>
                <a:latin typeface="Verdana" pitchFamily="34" charset="0"/>
              </a:rPr>
              <a:t>1The word “Guaranteed” and  “Guarantee” mean that annuity payout is fixed as mentioned in the policy document. </a:t>
            </a:r>
            <a:r>
              <a:rPr lang="en-US" sz="800">
                <a:latin typeface="Verdana" pitchFamily="34" charset="0"/>
              </a:rPr>
              <a:t>* </a:t>
            </a:r>
            <a:r>
              <a:rPr lang="en-US" sz="800" b="1">
                <a:solidFill>
                  <a:schemeClr val="bg2"/>
                </a:solidFill>
                <a:latin typeface="Verdana" pitchFamily="34" charset="0"/>
              </a:rPr>
              <a:t>Tax Benefits are subject to changes in the tax laws. Tax related views are of HDFC Life. Please seek independent tax advise from a qualified tax consultant before investing. THIS PRESENTATION IS NOT FOR EXTERNAL CIRCULATION.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a:t>
            </a:r>
            <a:endParaRPr lang="en-US" dirty="0"/>
          </a:p>
        </p:txBody>
      </p:sp>
      <p:sp>
        <p:nvSpPr>
          <p:cNvPr id="3" name="Content Placeholder 2"/>
          <p:cNvSpPr>
            <a:spLocks noGrp="1"/>
          </p:cNvSpPr>
          <p:nvPr>
            <p:ph idx="1"/>
          </p:nvPr>
        </p:nvSpPr>
        <p:spPr/>
        <p:txBody>
          <a:bodyPr/>
          <a:lstStyle/>
          <a:p>
            <a:r>
              <a:rPr lang="en-IN" dirty="0" smtClean="0"/>
              <a:t>Annuity and the 4 available options</a:t>
            </a:r>
          </a:p>
          <a:p>
            <a:r>
              <a:rPr lang="en-IN" dirty="0" smtClean="0"/>
              <a:t>Annuity Rate  </a:t>
            </a:r>
          </a:p>
          <a:p>
            <a:r>
              <a:rPr lang="en-IN" dirty="0" smtClean="0"/>
              <a:t>Service Excellence: Post Policy Set up</a:t>
            </a:r>
          </a:p>
          <a:p>
            <a:r>
              <a:rPr lang="en-IN" dirty="0" smtClean="0"/>
              <a:t>Plan of Action</a:t>
            </a:r>
          </a:p>
          <a:p>
            <a:r>
              <a:rPr lang="en-IN" dirty="0" smtClean="0"/>
              <a:t>Existing CPSU Clientele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34925"/>
            <a:ext cx="8229600" cy="720725"/>
          </a:xfrm>
        </p:spPr>
        <p:txBody>
          <a:bodyPr/>
          <a:lstStyle/>
          <a:p>
            <a:pPr eaLnBrk="1" hangingPunct="1"/>
            <a:r>
              <a:rPr lang="en-IN" sz="2400" dirty="0" smtClean="0"/>
              <a:t>Annuity and the 4 available options</a:t>
            </a:r>
            <a:endParaRPr lang="en-US" sz="2400" dirty="0" smtClean="0"/>
          </a:p>
        </p:txBody>
      </p:sp>
      <p:sp>
        <p:nvSpPr>
          <p:cNvPr id="9" name="Rounded Rectangle 8"/>
          <p:cNvSpPr/>
          <p:nvPr/>
        </p:nvSpPr>
        <p:spPr bwMode="auto">
          <a:xfrm>
            <a:off x="152400" y="990600"/>
            <a:ext cx="8874125" cy="533400"/>
          </a:xfrm>
          <a:prstGeom prst="roundRect">
            <a:avLst>
              <a:gd name="adj" fmla="val 6717"/>
            </a:avLst>
          </a:prstGeom>
          <a:noFill/>
          <a:ln w="9525" cap="flat" cmpd="sng" algn="ctr">
            <a:solidFill>
              <a:schemeClr val="bg1">
                <a:lumMod val="75000"/>
              </a:schemeClr>
            </a:solidFill>
            <a:prstDash val="solid"/>
            <a:round/>
            <a:headEnd type="none" w="med" len="med"/>
            <a:tailEnd type="none" w="med" len="med"/>
          </a:ln>
          <a:effectLst/>
        </p:spPr>
        <p:txBody>
          <a:bodyPr anchor="ctr"/>
          <a:lstStyle/>
          <a:p>
            <a:pPr marL="1588" indent="-1588" algn="ctr" fontAlgn="auto">
              <a:spcBef>
                <a:spcPts val="0"/>
              </a:spcBef>
              <a:spcAft>
                <a:spcPts val="0"/>
              </a:spcAft>
              <a:defRPr/>
            </a:pPr>
            <a:r>
              <a:rPr lang="en-US" sz="1200" b="1" dirty="0">
                <a:latin typeface="+mn-lt"/>
                <a:ea typeface="+mn-ea"/>
                <a:cs typeface="+mn-cs"/>
              </a:rPr>
              <a:t>An annuity is a life long pension that ensures for the annuitant a guaranteed</a:t>
            </a:r>
            <a:r>
              <a:rPr lang="en-US" sz="1200" b="1" baseline="30000" dirty="0">
                <a:latin typeface="+mn-lt"/>
                <a:ea typeface="+mn-ea"/>
                <a:cs typeface="+mn-cs"/>
              </a:rPr>
              <a:t>1 </a:t>
            </a:r>
            <a:r>
              <a:rPr lang="en-US" sz="1200" b="1" dirty="0">
                <a:latin typeface="+mn-lt"/>
                <a:ea typeface="+mn-ea"/>
                <a:cs typeface="+mn-cs"/>
              </a:rPr>
              <a:t>and regular income stream for life. </a:t>
            </a:r>
            <a:endParaRPr lang="en-US" sz="1200" b="1" dirty="0">
              <a:solidFill>
                <a:srgbClr val="FF0000"/>
              </a:solidFill>
              <a:latin typeface="+mn-lt"/>
              <a:ea typeface="+mn-ea"/>
              <a:cs typeface="+mn-cs"/>
            </a:endParaRPr>
          </a:p>
        </p:txBody>
      </p:sp>
      <p:graphicFrame>
        <p:nvGraphicFramePr>
          <p:cNvPr id="10" name="Diagram 9"/>
          <p:cNvGraphicFramePr/>
          <p:nvPr/>
        </p:nvGraphicFramePr>
        <p:xfrm>
          <a:off x="685800" y="1828800"/>
          <a:ext cx="7696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p:cNvSpPr/>
          <p:nvPr/>
        </p:nvSpPr>
        <p:spPr bwMode="auto">
          <a:xfrm>
            <a:off x="2209800" y="4572000"/>
            <a:ext cx="381000" cy="381000"/>
          </a:xfrm>
          <a:prstGeom prst="ellipse">
            <a:avLst/>
          </a:prstGeom>
          <a:solidFill>
            <a:schemeClr val="tx2"/>
          </a:solidFill>
          <a:ln w="9525" cap="flat" cmpd="sng" algn="ctr">
            <a:solidFill>
              <a:schemeClr val="bg1">
                <a:lumMod val="50000"/>
              </a:schemeClr>
            </a:solidFill>
            <a:prstDash val="solid"/>
            <a:round/>
            <a:headEnd type="none" w="med" len="med"/>
            <a:tailEnd type="none" w="med" len="med"/>
          </a:ln>
          <a:effectLst/>
        </p:spPr>
        <p:txBody>
          <a:bodyPr anchor="ctr"/>
          <a:lstStyle/>
          <a:p>
            <a:pPr eaLnBrk="0" hangingPunct="0">
              <a:defRPr/>
            </a:pPr>
            <a:r>
              <a:rPr lang="en-US" sz="1400" b="1" i="1" dirty="0">
                <a:solidFill>
                  <a:schemeClr val="bg1"/>
                </a:solidFill>
                <a:latin typeface="+mn-lt"/>
                <a:ea typeface="ＭＳ Ｐゴシック" pitchFamily="-112" charset="-128"/>
                <a:cs typeface="+mn-cs"/>
              </a:rPr>
              <a:t>2</a:t>
            </a:r>
          </a:p>
        </p:txBody>
      </p:sp>
      <p:sp>
        <p:nvSpPr>
          <p:cNvPr id="13" name="Oval 12"/>
          <p:cNvSpPr/>
          <p:nvPr/>
        </p:nvSpPr>
        <p:spPr bwMode="auto">
          <a:xfrm>
            <a:off x="6400800" y="4572000"/>
            <a:ext cx="381000" cy="381000"/>
          </a:xfrm>
          <a:prstGeom prst="ellipse">
            <a:avLst/>
          </a:prstGeom>
          <a:solidFill>
            <a:schemeClr val="tx2"/>
          </a:solidFill>
          <a:ln w="9525" cap="flat" cmpd="sng" algn="ctr">
            <a:solidFill>
              <a:schemeClr val="bg1">
                <a:lumMod val="50000"/>
              </a:schemeClr>
            </a:solidFill>
            <a:prstDash val="solid"/>
            <a:round/>
            <a:headEnd type="none" w="med" len="med"/>
            <a:tailEnd type="none" w="med" len="med"/>
          </a:ln>
          <a:effectLst/>
        </p:spPr>
        <p:txBody>
          <a:bodyPr anchor="ctr"/>
          <a:lstStyle/>
          <a:p>
            <a:pPr eaLnBrk="0" hangingPunct="0">
              <a:defRPr/>
            </a:pPr>
            <a:r>
              <a:rPr lang="en-US" sz="1400" b="1" i="1" dirty="0">
                <a:solidFill>
                  <a:schemeClr val="bg1"/>
                </a:solidFill>
                <a:latin typeface="+mn-lt"/>
                <a:ea typeface="ＭＳ Ｐゴシック" pitchFamily="-112" charset="-128"/>
                <a:cs typeface="+mn-cs"/>
              </a:rPr>
              <a:t>3</a:t>
            </a:r>
          </a:p>
        </p:txBody>
      </p:sp>
      <p:sp>
        <p:nvSpPr>
          <p:cNvPr id="14" name="Oval 13"/>
          <p:cNvSpPr/>
          <p:nvPr/>
        </p:nvSpPr>
        <p:spPr bwMode="auto">
          <a:xfrm>
            <a:off x="4343400" y="2057400"/>
            <a:ext cx="381000" cy="381000"/>
          </a:xfrm>
          <a:prstGeom prst="ellipse">
            <a:avLst/>
          </a:prstGeom>
          <a:solidFill>
            <a:schemeClr val="tx2"/>
          </a:solidFill>
          <a:ln w="9525" cap="flat" cmpd="sng" algn="ctr">
            <a:solidFill>
              <a:schemeClr val="bg1">
                <a:lumMod val="50000"/>
              </a:schemeClr>
            </a:solidFill>
            <a:prstDash val="solid"/>
            <a:round/>
            <a:headEnd type="none" w="med" len="med"/>
            <a:tailEnd type="none" w="med" len="med"/>
          </a:ln>
          <a:effectLst/>
        </p:spPr>
        <p:txBody>
          <a:bodyPr anchor="ctr"/>
          <a:lstStyle/>
          <a:p>
            <a:pPr eaLnBrk="0" hangingPunct="0">
              <a:defRPr/>
            </a:pPr>
            <a:r>
              <a:rPr lang="en-US" sz="1400" b="1" i="1" dirty="0">
                <a:solidFill>
                  <a:schemeClr val="bg1"/>
                </a:solidFill>
                <a:latin typeface="+mn-lt"/>
                <a:ea typeface="ＭＳ Ｐゴシック" pitchFamily="-112" charset="-128"/>
                <a:cs typeface="+mn-cs"/>
              </a:rPr>
              <a:t>1</a:t>
            </a:r>
          </a:p>
        </p:txBody>
      </p:sp>
      <p:sp>
        <p:nvSpPr>
          <p:cNvPr id="8200" name="Slide Number Placeholder 3"/>
          <p:cNvSpPr>
            <a:spLocks noGrp="1"/>
          </p:cNvSpPr>
          <p:nvPr>
            <p:ph type="sldNum" sz="quarter" idx="10"/>
          </p:nvPr>
        </p:nvSpPr>
        <p:spPr>
          <a:noFill/>
        </p:spPr>
        <p:txBody>
          <a:bodyPr/>
          <a:lstStyle/>
          <a:p>
            <a:pPr fontAlgn="base">
              <a:spcBef>
                <a:spcPct val="0"/>
              </a:spcBef>
              <a:spcAft>
                <a:spcPct val="0"/>
              </a:spcAft>
            </a:pPr>
            <a:fld id="{AAC5D122-A627-4DF1-9B72-55FC12431D53}" type="slidenum">
              <a:rPr lang="en-IN" smtClean="0">
                <a:latin typeface="Verdana" pitchFamily="34" charset="0"/>
                <a:ea typeface="ＭＳ Ｐゴシック" pitchFamily="34" charset="-128"/>
              </a:rPr>
              <a:pPr fontAlgn="base">
                <a:spcBef>
                  <a:spcPct val="0"/>
                </a:spcBef>
                <a:spcAft>
                  <a:spcPct val="0"/>
                </a:spcAft>
              </a:pPr>
              <a:t>3</a:t>
            </a:fld>
            <a:endParaRPr lang="en-IN" smtClean="0">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fontAlgn="base">
              <a:spcBef>
                <a:spcPct val="0"/>
              </a:spcBef>
              <a:spcAft>
                <a:spcPct val="0"/>
              </a:spcAft>
              <a:defRPr/>
            </a:pPr>
            <a:endParaRPr lang="en-US" sz="900" dirty="0" smtClean="0">
              <a:latin typeface="Arial" charset="0"/>
              <a:ea typeface="ＭＳ Ｐゴシック" pitchFamily="32" charset="-128"/>
            </a:endParaRPr>
          </a:p>
        </p:txBody>
      </p:sp>
      <p:graphicFrame>
        <p:nvGraphicFramePr>
          <p:cNvPr id="5" name="Table 4"/>
          <p:cNvGraphicFramePr>
            <a:graphicFrameLocks noGrp="1"/>
          </p:cNvGraphicFramePr>
          <p:nvPr/>
        </p:nvGraphicFramePr>
        <p:xfrm>
          <a:off x="231011" y="977473"/>
          <a:ext cx="8735540" cy="943096"/>
        </p:xfrm>
        <a:graphic>
          <a:graphicData uri="http://schemas.openxmlformats.org/drawingml/2006/table">
            <a:tbl>
              <a:tblPr firstRow="1" bandRow="1">
                <a:tableStyleId>{5C22544A-7EE6-4342-B048-85BDC9FD1C3A}</a:tableStyleId>
              </a:tblPr>
              <a:tblGrid>
                <a:gridCol w="1500558"/>
                <a:gridCol w="7234982"/>
              </a:tblGrid>
              <a:tr h="840506">
                <a:tc>
                  <a:txBody>
                    <a:bodyPr/>
                    <a:lstStyle/>
                    <a:p>
                      <a:r>
                        <a:rPr lang="en-US" sz="1400" b="0" kern="1200" baseline="0" dirty="0" smtClean="0">
                          <a:solidFill>
                            <a:srgbClr val="C00000"/>
                          </a:solidFill>
                          <a:latin typeface="+mn-lt"/>
                          <a:ea typeface="+mn-ea"/>
                          <a:cs typeface="+mn-cs"/>
                        </a:rPr>
                        <a:t>Single Life:</a:t>
                      </a:r>
                    </a:p>
                    <a:p>
                      <a:r>
                        <a:rPr lang="en-US" sz="1400" b="0" kern="1200" baseline="0" dirty="0" smtClean="0">
                          <a:solidFill>
                            <a:schemeClr val="tx1"/>
                          </a:solidFill>
                          <a:latin typeface="+mn-lt"/>
                          <a:ea typeface="+mn-ea"/>
                          <a:cs typeface="+mn-cs"/>
                        </a:rPr>
                        <a:t>Life Time Annuity</a:t>
                      </a:r>
                      <a:endParaRPr lang="en-US" sz="1400" b="0" dirty="0">
                        <a:solidFill>
                          <a:schemeClr val="tx1"/>
                        </a:solidFill>
                      </a:endParaRPr>
                    </a:p>
                  </a:txBody>
                  <a:tcPr marL="68598" marR="68598" marT="44828" marB="44828"/>
                </a:tc>
                <a:tc>
                  <a:txBody>
                    <a:bodyPr/>
                    <a:lstStyle/>
                    <a:p>
                      <a:pPr>
                        <a:buFont typeface="Wingdings" pitchFamily="2" charset="2"/>
                        <a:buChar char="Ø"/>
                      </a:pPr>
                      <a:r>
                        <a:rPr lang="en-US" sz="1400" b="0" kern="1200" baseline="0" dirty="0" smtClean="0">
                          <a:solidFill>
                            <a:schemeClr val="tx1"/>
                          </a:solidFill>
                          <a:latin typeface="+mn-lt"/>
                          <a:ea typeface="+mn-ea"/>
                          <a:cs typeface="+mn-cs"/>
                        </a:rPr>
                        <a:t>  The annuity will be payable at uniform rate in arrears for the life of the annuitant.</a:t>
                      </a:r>
                    </a:p>
                    <a:p>
                      <a:pPr>
                        <a:buFont typeface="Wingdings" pitchFamily="2" charset="2"/>
                        <a:buChar char="Ø"/>
                      </a:pPr>
                      <a:r>
                        <a:rPr lang="en-US" sz="1400" b="0" kern="1200" baseline="0" dirty="0" smtClean="0">
                          <a:solidFill>
                            <a:schemeClr val="tx1"/>
                          </a:solidFill>
                          <a:latin typeface="+mn-lt"/>
                          <a:ea typeface="+mn-ea"/>
                          <a:cs typeface="+mn-cs"/>
                        </a:rPr>
                        <a:t> On the death of the annuitant, the annuity payments will cease and no further amount will be payable.</a:t>
                      </a:r>
                    </a:p>
                  </a:txBody>
                  <a:tcPr marL="68598" marR="68598" marT="44828" marB="44828"/>
                </a:tc>
              </a:tr>
            </a:tbl>
          </a:graphicData>
        </a:graphic>
      </p:graphicFrame>
      <p:graphicFrame>
        <p:nvGraphicFramePr>
          <p:cNvPr id="6" name="Table 5"/>
          <p:cNvGraphicFramePr>
            <a:graphicFrameLocks noGrp="1"/>
          </p:cNvGraphicFramePr>
          <p:nvPr/>
        </p:nvGraphicFramePr>
        <p:xfrm>
          <a:off x="228600" y="1981200"/>
          <a:ext cx="8735571" cy="1369816"/>
        </p:xfrm>
        <a:graphic>
          <a:graphicData uri="http://schemas.openxmlformats.org/drawingml/2006/table">
            <a:tbl>
              <a:tblPr firstRow="1" bandRow="1">
                <a:tableStyleId>{5C22544A-7EE6-4342-B048-85BDC9FD1C3A}</a:tableStyleId>
              </a:tblPr>
              <a:tblGrid>
                <a:gridCol w="1500589"/>
                <a:gridCol w="7234982"/>
              </a:tblGrid>
              <a:tr h="926437">
                <a:tc>
                  <a:txBody>
                    <a:bodyPr/>
                    <a:lstStyle/>
                    <a:p>
                      <a:r>
                        <a:rPr lang="en-US" sz="1400" b="0" kern="1200" baseline="0" dirty="0" smtClean="0">
                          <a:solidFill>
                            <a:srgbClr val="C00000"/>
                          </a:solidFill>
                          <a:latin typeface="+mn-lt"/>
                          <a:ea typeface="+mn-ea"/>
                          <a:cs typeface="+mn-cs"/>
                        </a:rPr>
                        <a:t>Single Life:</a:t>
                      </a:r>
                    </a:p>
                    <a:p>
                      <a:r>
                        <a:rPr lang="en-US" sz="1400" b="0" kern="1200" baseline="0" dirty="0" smtClean="0">
                          <a:solidFill>
                            <a:schemeClr val="tx1"/>
                          </a:solidFill>
                          <a:latin typeface="+mn-lt"/>
                          <a:ea typeface="+mn-ea"/>
                          <a:cs typeface="+mn-cs"/>
                        </a:rPr>
                        <a:t>Life Time Annuity with ROP </a:t>
                      </a:r>
                    </a:p>
                  </a:txBody>
                  <a:tcPr marL="68598" marR="68598" marT="44828" marB="44828"/>
                </a:tc>
                <a:tc>
                  <a:txBody>
                    <a:bodyPr/>
                    <a:lstStyle/>
                    <a:p>
                      <a:pPr>
                        <a:buFont typeface="Wingdings" pitchFamily="2" charset="2"/>
                        <a:buChar char="Ø"/>
                      </a:pPr>
                      <a:r>
                        <a:rPr lang="en-GB" sz="1400" b="0" kern="1200" baseline="0" dirty="0" smtClean="0">
                          <a:solidFill>
                            <a:schemeClr val="tx1"/>
                          </a:solidFill>
                          <a:latin typeface="+mn-lt"/>
                          <a:ea typeface="+mn-ea"/>
                          <a:cs typeface="+mn-cs"/>
                        </a:rPr>
                        <a:t> The annuity will be payable at uniform rate in arrears for the life of the annuitant. </a:t>
                      </a:r>
                    </a:p>
                    <a:p>
                      <a:pPr>
                        <a:buFont typeface="Wingdings" pitchFamily="2" charset="2"/>
                        <a:buChar char="Ø"/>
                      </a:pPr>
                      <a:r>
                        <a:rPr lang="en-GB" sz="1400" b="0" kern="1200" baseline="0" dirty="0" smtClean="0">
                          <a:solidFill>
                            <a:schemeClr val="tx1"/>
                          </a:solidFill>
                          <a:latin typeface="+mn-lt"/>
                          <a:ea typeface="+mn-ea"/>
                          <a:cs typeface="+mn-cs"/>
                        </a:rPr>
                        <a:t> On the death of the annuitant, the annuity payments will cease and we will pay to the annuitant’s nominee the 100% of the purchase price(net of statutory levies)</a:t>
                      </a:r>
                    </a:p>
                    <a:p>
                      <a:pPr marL="0" algn="l" defTabSz="613837" rtl="0" eaLnBrk="1" latinLnBrk="0" hangingPunct="1"/>
                      <a:endParaRPr lang="en-US" sz="1400" b="0" kern="1200" baseline="0" dirty="0" smtClean="0">
                        <a:solidFill>
                          <a:schemeClr val="tx1"/>
                        </a:solidFill>
                        <a:latin typeface="+mn-lt"/>
                        <a:ea typeface="+mn-ea"/>
                        <a:cs typeface="+mn-cs"/>
                      </a:endParaRPr>
                    </a:p>
                  </a:txBody>
                  <a:tcPr marL="68598" marR="68598" marT="44828" marB="44828"/>
                </a:tc>
              </a:tr>
            </a:tbl>
          </a:graphicData>
        </a:graphic>
      </p:graphicFrame>
      <p:sp>
        <p:nvSpPr>
          <p:cNvPr id="13339" name="Title 1"/>
          <p:cNvSpPr>
            <a:spLocks noGrp="1"/>
          </p:cNvSpPr>
          <p:nvPr>
            <p:ph type="title"/>
          </p:nvPr>
        </p:nvSpPr>
        <p:spPr>
          <a:xfrm>
            <a:off x="177450" y="45140"/>
            <a:ext cx="8229362" cy="722222"/>
          </a:xfrm>
        </p:spPr>
        <p:txBody>
          <a:bodyPr/>
          <a:lstStyle/>
          <a:p>
            <a:r>
              <a:rPr lang="en-IN" dirty="0" smtClean="0"/>
              <a:t>Annuity and the 4 available options</a:t>
            </a:r>
            <a:endParaRPr lang="en-US" dirty="0" smtClean="0"/>
          </a:p>
        </p:txBody>
      </p:sp>
      <p:graphicFrame>
        <p:nvGraphicFramePr>
          <p:cNvPr id="9" name="Table 8"/>
          <p:cNvGraphicFramePr>
            <a:graphicFrameLocks noGrp="1"/>
          </p:cNvGraphicFramePr>
          <p:nvPr/>
        </p:nvGraphicFramePr>
        <p:xfrm>
          <a:off x="304800" y="5029200"/>
          <a:ext cx="8681978" cy="1583176"/>
        </p:xfrm>
        <a:graphic>
          <a:graphicData uri="http://schemas.openxmlformats.org/drawingml/2006/table">
            <a:tbl>
              <a:tblPr firstRow="1" bandRow="1">
                <a:tableStyleId>{5C22544A-7EE6-4342-B048-85BDC9FD1C3A}</a:tableStyleId>
              </a:tblPr>
              <a:tblGrid>
                <a:gridCol w="2103088"/>
                <a:gridCol w="6578890"/>
              </a:tblGrid>
              <a:tr h="1135633">
                <a:tc>
                  <a:txBody>
                    <a:bodyPr/>
                    <a:lstStyle/>
                    <a:p>
                      <a:r>
                        <a:rPr lang="en-US" sz="1400" b="0" kern="1200" baseline="0" dirty="0" smtClean="0">
                          <a:solidFill>
                            <a:srgbClr val="C00000"/>
                          </a:solidFill>
                          <a:latin typeface="+mn-lt"/>
                          <a:ea typeface="+mn-ea"/>
                          <a:cs typeface="+mn-cs"/>
                        </a:rPr>
                        <a:t>Joint Life:</a:t>
                      </a:r>
                    </a:p>
                    <a:p>
                      <a:r>
                        <a:rPr lang="en-GB" sz="1400" b="0" kern="1200" baseline="0" dirty="0" smtClean="0">
                          <a:solidFill>
                            <a:schemeClr val="tx1"/>
                          </a:solidFill>
                          <a:latin typeface="+mn-lt"/>
                          <a:ea typeface="+mn-ea"/>
                          <a:cs typeface="+mn-cs"/>
                        </a:rPr>
                        <a:t>Life Time Annuity with 100% Annuity to Secondary Annuitant and 100% ROP</a:t>
                      </a:r>
                      <a:endParaRPr lang="en-US" sz="1400" b="0" kern="1200" dirty="0" smtClean="0">
                        <a:solidFill>
                          <a:schemeClr val="tx1"/>
                        </a:solidFill>
                        <a:latin typeface="+mn-lt"/>
                        <a:ea typeface="+mn-ea"/>
                        <a:cs typeface="+mn-cs"/>
                      </a:endParaRPr>
                    </a:p>
                  </a:txBody>
                  <a:tcPr marL="68598" marR="68598" marT="44828" marB="44828"/>
                </a:tc>
                <a:tc>
                  <a:txBody>
                    <a:bodyPr/>
                    <a:lstStyle/>
                    <a:p>
                      <a:pPr>
                        <a:buFont typeface="Wingdings" pitchFamily="2" charset="2"/>
                        <a:buChar char="Ø"/>
                      </a:pPr>
                      <a:r>
                        <a:rPr lang="en-GB" sz="1400" b="0" kern="1200" baseline="0" dirty="0" smtClean="0">
                          <a:solidFill>
                            <a:schemeClr val="tx1"/>
                          </a:solidFill>
                          <a:latin typeface="+mn-lt"/>
                          <a:ea typeface="+mn-ea"/>
                          <a:cs typeface="+mn-cs"/>
                        </a:rPr>
                        <a:t> The annuity will be payable in arrears so long as at least one of the two annuitants is alive. </a:t>
                      </a:r>
                    </a:p>
                    <a:p>
                      <a:pPr>
                        <a:buFont typeface="Wingdings" pitchFamily="2" charset="2"/>
                        <a:buChar char="Ø"/>
                      </a:pPr>
                      <a:r>
                        <a:rPr lang="en-GB" sz="1400" b="0" kern="1200" baseline="0" dirty="0" smtClean="0">
                          <a:solidFill>
                            <a:schemeClr val="tx1"/>
                          </a:solidFill>
                          <a:latin typeface="+mn-lt"/>
                          <a:ea typeface="+mn-ea"/>
                          <a:cs typeface="+mn-cs"/>
                        </a:rPr>
                        <a:t> On the death of the primary annuitant, secondary annuitant will receive 100% of original annuity throughout life.</a:t>
                      </a:r>
                    </a:p>
                    <a:p>
                      <a:pPr>
                        <a:buFont typeface="Wingdings" pitchFamily="2" charset="2"/>
                        <a:buChar char="Ø"/>
                      </a:pPr>
                      <a:r>
                        <a:rPr lang="en-GB" sz="1400" b="0" kern="1200" baseline="0" dirty="0" smtClean="0">
                          <a:solidFill>
                            <a:schemeClr val="tx1"/>
                          </a:solidFill>
                          <a:latin typeface="+mn-lt"/>
                          <a:ea typeface="+mn-ea"/>
                          <a:cs typeface="+mn-cs"/>
                        </a:rPr>
                        <a:t> On death of the last survivor, 100% of the purchase price is returned to the nominee. </a:t>
                      </a:r>
                    </a:p>
                    <a:p>
                      <a:pPr marL="0" algn="l" defTabSz="613837" rtl="0" eaLnBrk="1" latinLnBrk="0" hangingPunct="1"/>
                      <a:endParaRPr lang="en-US" sz="1400" b="0" kern="1200" dirty="0" smtClean="0">
                        <a:solidFill>
                          <a:schemeClr val="tx1"/>
                        </a:solidFill>
                        <a:latin typeface="+mn-lt"/>
                        <a:ea typeface="+mn-ea"/>
                        <a:cs typeface="+mn-cs"/>
                      </a:endParaRPr>
                    </a:p>
                  </a:txBody>
                  <a:tcPr marL="68598" marR="68598" marT="44828" marB="44828"/>
                </a:tc>
              </a:tr>
            </a:tbl>
          </a:graphicData>
        </a:graphic>
      </p:graphicFrame>
      <p:graphicFrame>
        <p:nvGraphicFramePr>
          <p:cNvPr id="10" name="Table 9"/>
          <p:cNvGraphicFramePr>
            <a:graphicFrameLocks noGrp="1"/>
          </p:cNvGraphicFramePr>
          <p:nvPr/>
        </p:nvGraphicFramePr>
        <p:xfrm>
          <a:off x="228600" y="3429000"/>
          <a:ext cx="8735539" cy="1583176"/>
        </p:xfrm>
        <a:graphic>
          <a:graphicData uri="http://schemas.openxmlformats.org/drawingml/2006/table">
            <a:tbl>
              <a:tblPr firstRow="1" bandRow="1">
                <a:tableStyleId>{5C22544A-7EE6-4342-B048-85BDC9FD1C3A}</a:tableStyleId>
              </a:tblPr>
              <a:tblGrid>
                <a:gridCol w="2143667"/>
                <a:gridCol w="6591872"/>
              </a:tblGrid>
              <a:tr h="1135633">
                <a:tc>
                  <a:txBody>
                    <a:bodyPr/>
                    <a:lstStyle/>
                    <a:p>
                      <a:pPr marL="0" algn="l" defTabSz="613837" rtl="0" eaLnBrk="1" latinLnBrk="0" hangingPunct="1"/>
                      <a:r>
                        <a:rPr lang="en-US" sz="1400" b="0" kern="1200" dirty="0" smtClean="0">
                          <a:solidFill>
                            <a:srgbClr val="C00000"/>
                          </a:solidFill>
                          <a:latin typeface="+mn-lt"/>
                          <a:ea typeface="+mn-ea"/>
                          <a:cs typeface="+mn-cs"/>
                        </a:rPr>
                        <a:t>Joint Life:</a:t>
                      </a:r>
                    </a:p>
                    <a:p>
                      <a:pPr marL="0" algn="l" defTabSz="613837" rtl="0" eaLnBrk="1" latinLnBrk="0" hangingPunct="1"/>
                      <a:r>
                        <a:rPr lang="en-GB" sz="1400" b="0" kern="1200" dirty="0" smtClean="0">
                          <a:solidFill>
                            <a:schemeClr val="tx1"/>
                          </a:solidFill>
                          <a:latin typeface="+mn-lt"/>
                          <a:ea typeface="+mn-ea"/>
                          <a:cs typeface="+mn-cs"/>
                        </a:rPr>
                        <a:t>Life Time Annuity with 100% Annuity to Secondary Annuitant</a:t>
                      </a:r>
                      <a:endParaRPr lang="en-US" sz="1400" b="0" kern="1200" dirty="0" smtClean="0">
                        <a:solidFill>
                          <a:schemeClr val="tx1"/>
                        </a:solidFill>
                        <a:latin typeface="+mn-lt"/>
                        <a:ea typeface="+mn-ea"/>
                        <a:cs typeface="+mn-cs"/>
                      </a:endParaRPr>
                    </a:p>
                  </a:txBody>
                  <a:tcPr marL="68598" marR="68598" marT="44828" marB="44828"/>
                </a:tc>
                <a:tc>
                  <a:txBody>
                    <a:bodyPr/>
                    <a:lstStyle/>
                    <a:p>
                      <a:pPr marL="0" algn="l" defTabSz="613837" rtl="0" eaLnBrk="1" latinLnBrk="0" hangingPunct="1">
                        <a:buFont typeface="Wingdings" pitchFamily="2" charset="2"/>
                        <a:buChar char="Ø"/>
                      </a:pP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The annuity will be payable in arrears so long as at least one of the two annuitants is alive. </a:t>
                      </a:r>
                    </a:p>
                    <a:p>
                      <a:pPr marL="0" algn="l" defTabSz="613837" rtl="0" eaLnBrk="1" latinLnBrk="0" hangingPunct="1">
                        <a:buFont typeface="Wingdings" pitchFamily="2" charset="2"/>
                        <a:buChar char="Ø"/>
                      </a:pP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On the death of the primary annuitant, secondary annuitant will receive 100% of original annuity throughout life.</a:t>
                      </a:r>
                    </a:p>
                    <a:p>
                      <a:pPr marL="0" algn="l" defTabSz="613837" rtl="0" eaLnBrk="1" latinLnBrk="0" hangingPunct="1">
                        <a:buFont typeface="Wingdings" pitchFamily="2" charset="2"/>
                        <a:buChar char="Ø"/>
                      </a:pPr>
                      <a:r>
                        <a:rPr lang="en-GB" sz="1400" b="0" kern="1200" baseline="0" dirty="0" smtClean="0">
                          <a:solidFill>
                            <a:schemeClr val="tx1"/>
                          </a:solidFill>
                          <a:latin typeface="+mn-lt"/>
                          <a:ea typeface="+mn-ea"/>
                          <a:cs typeface="+mn-cs"/>
                        </a:rPr>
                        <a:t> </a:t>
                      </a:r>
                      <a:r>
                        <a:rPr lang="en-GB" sz="1400" b="0" kern="1200" dirty="0" smtClean="0">
                          <a:solidFill>
                            <a:schemeClr val="tx1"/>
                          </a:solidFill>
                          <a:latin typeface="+mn-lt"/>
                          <a:ea typeface="+mn-ea"/>
                          <a:cs typeface="+mn-cs"/>
                        </a:rPr>
                        <a:t>On death of the last survivor, Purchase price is NOT returned to the nominee. </a:t>
                      </a:r>
                    </a:p>
                    <a:p>
                      <a:pPr marL="0" algn="l" defTabSz="613837" rtl="0" eaLnBrk="1" latinLnBrk="0" hangingPunct="1"/>
                      <a:endParaRPr lang="en-US" sz="1400" b="0" kern="1200" dirty="0" smtClean="0">
                        <a:solidFill>
                          <a:schemeClr val="tx1"/>
                        </a:solidFill>
                        <a:latin typeface="+mn-lt"/>
                        <a:ea typeface="+mn-ea"/>
                        <a:cs typeface="+mn-cs"/>
                      </a:endParaRPr>
                    </a:p>
                  </a:txBody>
                  <a:tcPr marL="68598" marR="68598" marT="44828" marB="44828"/>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Monthly Annuity Rate</a:t>
            </a:r>
            <a:endParaRPr lang="en-US" dirty="0"/>
          </a:p>
        </p:txBody>
      </p:sp>
      <p:sp>
        <p:nvSpPr>
          <p:cNvPr id="4" name="Slide Number Placeholder 3"/>
          <p:cNvSpPr>
            <a:spLocks noGrp="1"/>
          </p:cNvSpPr>
          <p:nvPr>
            <p:ph type="sldNum" sz="quarter" idx="10"/>
          </p:nvPr>
        </p:nvSpPr>
        <p:spPr/>
        <p:txBody>
          <a:bodyPr/>
          <a:lstStyle/>
          <a:p>
            <a:pPr>
              <a:defRPr/>
            </a:pPr>
            <a:fld id="{B003D9EB-BF86-4B0A-B0E3-8075CE4D2D49}" type="slidenum">
              <a:rPr lang="en-US" smtClean="0"/>
              <a:pPr>
                <a:defRPr/>
              </a:pPr>
              <a:t>5</a:t>
            </a:fld>
            <a:endParaRPr lang="en-US" sz="900" dirty="0">
              <a:latin typeface="Arial" charset="0"/>
            </a:endParaRPr>
          </a:p>
        </p:txBody>
      </p:sp>
      <p:graphicFrame>
        <p:nvGraphicFramePr>
          <p:cNvPr id="7" name="Content Placeholder 6"/>
          <p:cNvGraphicFramePr>
            <a:graphicFrameLocks noGrp="1"/>
          </p:cNvGraphicFramePr>
          <p:nvPr>
            <p:ph idx="1"/>
          </p:nvPr>
        </p:nvGraphicFramePr>
        <p:xfrm>
          <a:off x="285720" y="914400"/>
          <a:ext cx="8501122" cy="3514114"/>
        </p:xfrm>
        <a:graphic>
          <a:graphicData uri="http://schemas.openxmlformats.org/drawingml/2006/table">
            <a:tbl>
              <a:tblPr firstRow="1" bandRow="1">
                <a:tableStyleId>{5C22544A-7EE6-4342-B048-85BDC9FD1C3A}</a:tableStyleId>
              </a:tblPr>
              <a:tblGrid>
                <a:gridCol w="5448054"/>
                <a:gridCol w="3053068"/>
              </a:tblGrid>
              <a:tr h="347317">
                <a:tc rowSpan="2">
                  <a:txBody>
                    <a:bodyPr/>
                    <a:lstStyle/>
                    <a:p>
                      <a:pPr algn="ctr"/>
                      <a:r>
                        <a:rPr lang="en-IN" sz="2000" dirty="0" smtClean="0">
                          <a:latin typeface="Calibri" pitchFamily="34" charset="0"/>
                          <a:cs typeface="Calibri" pitchFamily="34" charset="0"/>
                        </a:rPr>
                        <a:t>Annuity Option</a:t>
                      </a:r>
                      <a:endParaRPr lang="en-US" sz="2000" dirty="0">
                        <a:latin typeface="Calibri" pitchFamily="34" charset="0"/>
                        <a:cs typeface="Calibri" pitchFamily="34" charset="0"/>
                      </a:endParaRPr>
                    </a:p>
                  </a:txBody>
                  <a:tcPr marL="68598" marR="68598" marT="44828" marB="44828" anchor="ctr"/>
                </a:tc>
                <a:tc>
                  <a:txBody>
                    <a:bodyPr/>
                    <a:lstStyle/>
                    <a:p>
                      <a:pPr algn="ctr"/>
                      <a:r>
                        <a:rPr lang="en-IN" sz="1800" dirty="0" smtClean="0"/>
                        <a:t>HDFC</a:t>
                      </a:r>
                      <a:endParaRPr lang="en-US" sz="1800" dirty="0"/>
                    </a:p>
                  </a:txBody>
                  <a:tcPr marL="68598" marR="68598" marT="44828" marB="44828" anchor="ctr"/>
                </a:tc>
              </a:tr>
              <a:tr h="655590">
                <a:tc vMerge="1">
                  <a:txBody>
                    <a:bodyPr/>
                    <a:lstStyle/>
                    <a:p>
                      <a:endParaRPr lang="en-US" dirty="0"/>
                    </a:p>
                  </a:txBody>
                  <a:tcPr/>
                </a:tc>
                <a:tc>
                  <a:txBody>
                    <a:bodyPr/>
                    <a:lstStyle/>
                    <a:p>
                      <a:pPr algn="ctr"/>
                      <a:r>
                        <a:rPr lang="en-IN" sz="2000" dirty="0" smtClean="0">
                          <a:latin typeface="Calibri" pitchFamily="34" charset="0"/>
                          <a:cs typeface="Calibri" pitchFamily="34" charset="0"/>
                        </a:rPr>
                        <a:t>Monthly Rate(Pre GST)</a:t>
                      </a:r>
                      <a:endParaRPr lang="en-US" sz="2000" dirty="0">
                        <a:latin typeface="Calibri" pitchFamily="34" charset="0"/>
                        <a:cs typeface="Calibri" pitchFamily="34" charset="0"/>
                      </a:endParaRPr>
                    </a:p>
                  </a:txBody>
                  <a:tcPr marL="68598" marR="68598" marT="44828" marB="44828" anchor="ctr">
                    <a:solidFill>
                      <a:schemeClr val="accent1"/>
                    </a:solidFill>
                  </a:tcPr>
                </a:tc>
              </a:tr>
              <a:tr h="376402">
                <a:tc>
                  <a:txBody>
                    <a:bodyPr/>
                    <a:lstStyle/>
                    <a:p>
                      <a:pPr algn="ctr"/>
                      <a:r>
                        <a:rPr lang="en-IN" sz="2000" dirty="0" smtClean="0">
                          <a:latin typeface="Calibri" pitchFamily="34" charset="0"/>
                          <a:cs typeface="Calibri" pitchFamily="34" charset="0"/>
                        </a:rPr>
                        <a:t>Life Annuity</a:t>
                      </a:r>
                      <a:endParaRPr lang="en-US" sz="2000" dirty="0">
                        <a:latin typeface="Calibri" pitchFamily="34" charset="0"/>
                        <a:cs typeface="Calibri" pitchFamily="34" charset="0"/>
                      </a:endParaRPr>
                    </a:p>
                  </a:txBody>
                  <a:tcPr marL="68598" marR="68598" marT="44828" marB="44828" anchor="ctr"/>
                </a:tc>
                <a:tc>
                  <a:txBody>
                    <a:bodyPr/>
                    <a:lstStyle/>
                    <a:p>
                      <a:pPr algn="ctr" fontAlgn="b"/>
                      <a:r>
                        <a:rPr lang="en-US" sz="2000" b="0" i="0" u="none" strike="noStrike" dirty="0" smtClean="0">
                          <a:solidFill>
                            <a:srgbClr val="000000"/>
                          </a:solidFill>
                          <a:latin typeface="Calibri" pitchFamily="34" charset="0"/>
                          <a:cs typeface="Calibri" pitchFamily="34" charset="0"/>
                        </a:rPr>
                        <a:t>8.13%</a:t>
                      </a:r>
                      <a:endParaRPr lang="en-US" sz="2000" b="0" i="0" u="none" strike="noStrike" dirty="0">
                        <a:solidFill>
                          <a:srgbClr val="000000"/>
                        </a:solidFill>
                        <a:latin typeface="Calibri" pitchFamily="34" charset="0"/>
                        <a:cs typeface="Calibri" pitchFamily="34" charset="0"/>
                      </a:endParaRPr>
                    </a:p>
                  </a:txBody>
                  <a:tcPr marL="7146" marR="7146" marT="9339" marB="0" anchor="ctr"/>
                </a:tc>
              </a:tr>
              <a:tr h="655590">
                <a:tc>
                  <a:txBody>
                    <a:bodyPr/>
                    <a:lstStyle/>
                    <a:p>
                      <a:pPr algn="ctr"/>
                      <a:r>
                        <a:rPr lang="en-IN" sz="2000" dirty="0" smtClean="0">
                          <a:latin typeface="Calibri" pitchFamily="34" charset="0"/>
                          <a:cs typeface="Calibri" pitchFamily="34" charset="0"/>
                        </a:rPr>
                        <a:t>Life Annuity with ROPP</a:t>
                      </a:r>
                      <a:endParaRPr lang="en-US" sz="2000" dirty="0">
                        <a:latin typeface="Calibri" pitchFamily="34" charset="0"/>
                        <a:cs typeface="Calibri" pitchFamily="34" charset="0"/>
                      </a:endParaRPr>
                    </a:p>
                  </a:txBody>
                  <a:tcPr marL="68598" marR="68598" marT="44828" marB="44828" anchor="ctr"/>
                </a:tc>
                <a:tc>
                  <a:txBody>
                    <a:bodyPr/>
                    <a:lstStyle/>
                    <a:p>
                      <a:pPr algn="ctr" fontAlgn="b"/>
                      <a:r>
                        <a:rPr lang="en-US" sz="2000" b="0" i="0" u="none" strike="noStrike" dirty="0" smtClean="0">
                          <a:solidFill>
                            <a:srgbClr val="000000"/>
                          </a:solidFill>
                          <a:latin typeface="Calibri" pitchFamily="34" charset="0"/>
                          <a:cs typeface="Calibri" pitchFamily="34" charset="0"/>
                        </a:rPr>
                        <a:t>6.12%</a:t>
                      </a:r>
                      <a:endParaRPr lang="en-US" sz="2000" b="0" i="0" u="none" strike="noStrike" dirty="0">
                        <a:solidFill>
                          <a:srgbClr val="000000"/>
                        </a:solidFill>
                        <a:latin typeface="Calibri" pitchFamily="34" charset="0"/>
                        <a:cs typeface="Calibri" pitchFamily="34" charset="0"/>
                      </a:endParaRPr>
                    </a:p>
                  </a:txBody>
                  <a:tcPr marL="7146" marR="7146" marT="9339" marB="0" anchor="ctr">
                    <a:solidFill>
                      <a:schemeClr val="accent1"/>
                    </a:solidFill>
                  </a:tcPr>
                </a:tc>
              </a:tr>
              <a:tr h="376402">
                <a:tc>
                  <a:txBody>
                    <a:bodyPr/>
                    <a:lstStyle/>
                    <a:p>
                      <a:pPr algn="ctr"/>
                      <a:r>
                        <a:rPr lang="en-IN" sz="2000" dirty="0" smtClean="0">
                          <a:latin typeface="Calibri" pitchFamily="34" charset="0"/>
                          <a:cs typeface="Calibri" pitchFamily="34" charset="0"/>
                        </a:rPr>
                        <a:t>Joint Life Annuity</a:t>
                      </a:r>
                      <a:endParaRPr lang="en-US" sz="2000" dirty="0">
                        <a:latin typeface="Calibri" pitchFamily="34" charset="0"/>
                        <a:cs typeface="Calibri" pitchFamily="34" charset="0"/>
                      </a:endParaRPr>
                    </a:p>
                  </a:txBody>
                  <a:tcPr marL="68598" marR="68598" marT="44828" marB="44828" anchor="ctr"/>
                </a:tc>
                <a:tc>
                  <a:txBody>
                    <a:bodyPr/>
                    <a:lstStyle/>
                    <a:p>
                      <a:pPr algn="ctr" fontAlgn="b"/>
                      <a:r>
                        <a:rPr lang="en-US" sz="2000" b="0" i="0" u="none" strike="noStrike" dirty="0" smtClean="0">
                          <a:solidFill>
                            <a:srgbClr val="000000"/>
                          </a:solidFill>
                          <a:latin typeface="Calibri" pitchFamily="34" charset="0"/>
                          <a:cs typeface="Calibri" pitchFamily="34" charset="0"/>
                        </a:rPr>
                        <a:t>6.93%</a:t>
                      </a:r>
                      <a:endParaRPr lang="en-US" sz="2000" b="0" i="0" u="none" strike="noStrike" dirty="0">
                        <a:solidFill>
                          <a:srgbClr val="000000"/>
                        </a:solidFill>
                        <a:latin typeface="Calibri" pitchFamily="34" charset="0"/>
                        <a:cs typeface="Calibri" pitchFamily="34" charset="0"/>
                      </a:endParaRPr>
                    </a:p>
                  </a:txBody>
                  <a:tcPr marL="7146" marR="7146" marT="9339" marB="0" anchor="ctr"/>
                </a:tc>
              </a:tr>
              <a:tr h="655590">
                <a:tc>
                  <a:txBody>
                    <a:bodyPr/>
                    <a:lstStyle/>
                    <a:p>
                      <a:pPr algn="ctr"/>
                      <a:r>
                        <a:rPr lang="en-IN" sz="2000" dirty="0" smtClean="0">
                          <a:latin typeface="Calibri" pitchFamily="34" charset="0"/>
                          <a:cs typeface="Calibri" pitchFamily="34" charset="0"/>
                        </a:rPr>
                        <a:t>Joint Life Annuity with ROPP</a:t>
                      </a:r>
                      <a:endParaRPr lang="en-US" sz="2000" dirty="0">
                        <a:latin typeface="Calibri" pitchFamily="34" charset="0"/>
                        <a:cs typeface="Calibri" pitchFamily="34" charset="0"/>
                      </a:endParaRPr>
                    </a:p>
                  </a:txBody>
                  <a:tcPr marL="68598" marR="68598" marT="44828" marB="44828" anchor="ctr"/>
                </a:tc>
                <a:tc>
                  <a:txBody>
                    <a:bodyPr/>
                    <a:lstStyle/>
                    <a:p>
                      <a:pPr algn="ctr" fontAlgn="b"/>
                      <a:r>
                        <a:rPr lang="en-US" sz="2000" b="0" i="0" u="none" strike="noStrike" dirty="0" smtClean="0">
                          <a:solidFill>
                            <a:srgbClr val="000000"/>
                          </a:solidFill>
                          <a:latin typeface="Calibri" pitchFamily="34" charset="0"/>
                          <a:cs typeface="Calibri" pitchFamily="34" charset="0"/>
                        </a:rPr>
                        <a:t>6.13%</a:t>
                      </a:r>
                      <a:endParaRPr lang="en-US" sz="2000" b="0" i="0" u="none" strike="noStrike" dirty="0">
                        <a:solidFill>
                          <a:srgbClr val="000000"/>
                        </a:solidFill>
                        <a:latin typeface="Calibri" pitchFamily="34" charset="0"/>
                        <a:cs typeface="Calibri" pitchFamily="34" charset="0"/>
                      </a:endParaRPr>
                    </a:p>
                  </a:txBody>
                  <a:tcPr marL="7146" marR="7146" marT="9339" marB="0" anchor="ctr">
                    <a:solidFill>
                      <a:schemeClr val="accent1"/>
                    </a:solidFill>
                  </a:tcPr>
                </a:tc>
              </a:tr>
              <a:tr h="376402">
                <a:tc>
                  <a:txBody>
                    <a:bodyPr/>
                    <a:lstStyle/>
                    <a:p>
                      <a:endParaRPr lang="en-US" sz="2000" dirty="0">
                        <a:latin typeface="Calibri" pitchFamily="34" charset="0"/>
                        <a:cs typeface="Calibri" pitchFamily="34" charset="0"/>
                      </a:endParaRPr>
                    </a:p>
                  </a:txBody>
                  <a:tcPr marL="68598" marR="68598" marT="44828" marB="44828"/>
                </a:tc>
                <a:tc>
                  <a:txBody>
                    <a:bodyPr/>
                    <a:lstStyle/>
                    <a:p>
                      <a:endParaRPr lang="en-US" sz="2000" dirty="0">
                        <a:latin typeface="Calibri" pitchFamily="34" charset="0"/>
                        <a:cs typeface="Calibri" pitchFamily="34" charset="0"/>
                      </a:endParaRPr>
                    </a:p>
                  </a:txBody>
                  <a:tcPr marL="68598" marR="68598" marT="44828" marB="44828"/>
                </a:tc>
              </a:tr>
            </a:tbl>
          </a:graphicData>
        </a:graphic>
      </p:graphicFrame>
      <p:sp>
        <p:nvSpPr>
          <p:cNvPr id="5" name="TextBox 4"/>
          <p:cNvSpPr txBox="1"/>
          <p:nvPr/>
        </p:nvSpPr>
        <p:spPr>
          <a:xfrm>
            <a:off x="381000" y="4648200"/>
            <a:ext cx="8548718" cy="1815882"/>
          </a:xfrm>
          <a:prstGeom prst="rect">
            <a:avLst/>
          </a:prstGeom>
          <a:noFill/>
        </p:spPr>
        <p:txBody>
          <a:bodyPr wrap="square" rtlCol="0">
            <a:spAutoFit/>
          </a:bodyPr>
          <a:lstStyle/>
          <a:p>
            <a:pPr>
              <a:buFont typeface="Arial" pitchFamily="34" charset="0"/>
              <a:buChar char="•"/>
            </a:pPr>
            <a:r>
              <a:rPr lang="en-IN" sz="1600" dirty="0" smtClean="0">
                <a:latin typeface="+mn-lt"/>
              </a:rPr>
              <a:t>Above rates are pre- GST rates. GST @1.8% is applicable</a:t>
            </a:r>
          </a:p>
          <a:p>
            <a:pPr>
              <a:buFont typeface="Arial" pitchFamily="34" charset="0"/>
              <a:buChar char="•"/>
            </a:pPr>
            <a:r>
              <a:rPr lang="en-IN" sz="1600" dirty="0" smtClean="0">
                <a:latin typeface="+mn-lt"/>
              </a:rPr>
              <a:t>Primary Annuitant is considered as a male of 60 years. Secondary Annuitant is considered as a female of 55 years</a:t>
            </a:r>
          </a:p>
          <a:p>
            <a:pPr>
              <a:buFont typeface="Arial" pitchFamily="34" charset="0"/>
              <a:buChar char="•"/>
            </a:pPr>
            <a:r>
              <a:rPr lang="en-IN" sz="1600" dirty="0" smtClean="0">
                <a:latin typeface="+mn-lt"/>
              </a:rPr>
              <a:t>Purchase Price is considered in Band 4(10 Lac to 50 Lac)</a:t>
            </a:r>
          </a:p>
          <a:p>
            <a:pPr>
              <a:buFont typeface="Arial" pitchFamily="34" charset="0"/>
              <a:buChar char="•"/>
            </a:pPr>
            <a:r>
              <a:rPr lang="en-IN" sz="1600" dirty="0" smtClean="0">
                <a:latin typeface="+mn-lt"/>
              </a:rPr>
              <a:t>Annuity Rates are subject to change. Please check it on the date of purchase.</a:t>
            </a:r>
          </a:p>
          <a:p>
            <a:pPr>
              <a:buFont typeface="Arial" pitchFamily="34" charset="0"/>
              <a:buChar char="•"/>
            </a:pPr>
            <a:r>
              <a:rPr lang="en-GB" sz="1600" dirty="0" smtClean="0">
                <a:latin typeface="+mn-lt"/>
              </a:rPr>
              <a:t>In case of difference in quotes in system, the system generated quote will be final.</a:t>
            </a:r>
            <a:endParaRPr lang="en-IN" sz="1600" dirty="0" smtClean="0">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p:txBody>
          <a:bodyPr/>
          <a:lstStyle/>
          <a:p>
            <a:pPr>
              <a:defRPr/>
            </a:pPr>
            <a:fld id="{D315BF32-974E-47D7-9780-08E2038EE125}" type="slidenum">
              <a:rPr lang="en-US" smtClean="0"/>
              <a:pPr>
                <a:defRPr/>
              </a:pPr>
              <a:t>6</a:t>
            </a:fld>
            <a:endParaRPr lang="en-US" sz="900" smtClean="0">
              <a:latin typeface="Arial" charset="0"/>
            </a:endParaRPr>
          </a:p>
        </p:txBody>
      </p:sp>
      <p:sp>
        <p:nvSpPr>
          <p:cNvPr id="31747" name="Rectangle 10"/>
          <p:cNvSpPr>
            <a:spLocks noGrp="1" noChangeArrowheads="1"/>
          </p:cNvSpPr>
          <p:nvPr>
            <p:ph type="title"/>
          </p:nvPr>
        </p:nvSpPr>
        <p:spPr>
          <a:xfrm>
            <a:off x="457200" y="141288"/>
            <a:ext cx="8229600" cy="604837"/>
          </a:xfrm>
        </p:spPr>
        <p:txBody>
          <a:bodyPr>
            <a:spAutoFit/>
          </a:bodyPr>
          <a:lstStyle/>
          <a:p>
            <a:pPr>
              <a:tabLst>
                <a:tab pos="0" algn="l"/>
                <a:tab pos="381000" algn="l"/>
                <a:tab pos="762000" algn="l"/>
                <a:tab pos="1143000" algn="l"/>
                <a:tab pos="1524000" algn="l"/>
                <a:tab pos="1906588" algn="l"/>
                <a:tab pos="2287588" algn="l"/>
                <a:tab pos="2668588" algn="l"/>
                <a:tab pos="3049588" algn="l"/>
                <a:tab pos="3430588" algn="l"/>
                <a:tab pos="3813175" algn="l"/>
                <a:tab pos="4194175" algn="l"/>
                <a:tab pos="4575175" algn="l"/>
                <a:tab pos="4956175" algn="l"/>
                <a:tab pos="5338763" algn="l"/>
                <a:tab pos="5719763" algn="l"/>
                <a:tab pos="6100763" algn="l"/>
                <a:tab pos="6481763" algn="l"/>
                <a:tab pos="6862763" algn="l"/>
                <a:tab pos="7245350" algn="l"/>
                <a:tab pos="7626350" algn="l"/>
              </a:tabLst>
            </a:pPr>
            <a:r>
              <a:rPr lang="en-IN" smtClean="0"/>
              <a:t>Service Excellence</a:t>
            </a:r>
          </a:p>
        </p:txBody>
      </p:sp>
      <p:sp>
        <p:nvSpPr>
          <p:cNvPr id="31748" name="TextBox 12"/>
          <p:cNvSpPr>
            <a:spLocks noGrp="1" noChangeArrowheads="1"/>
          </p:cNvSpPr>
          <p:nvPr>
            <p:ph idx="1"/>
          </p:nvPr>
        </p:nvSpPr>
        <p:spPr>
          <a:xfrm>
            <a:off x="606425" y="1187450"/>
            <a:ext cx="7772400" cy="2954655"/>
          </a:xfrm>
        </p:spPr>
        <p:txBody>
          <a:bodyPr>
            <a:spAutoFit/>
          </a:bodyPr>
          <a:lstStyle/>
          <a:p>
            <a:pPr>
              <a:buFont typeface="Wingdings" charset="2"/>
              <a:buNone/>
            </a:pPr>
            <a:r>
              <a:rPr lang="en-US" sz="1500" b="1" dirty="0" smtClean="0"/>
              <a:t>  Life certificate is required in following scenarios:</a:t>
            </a:r>
          </a:p>
          <a:p>
            <a:pPr>
              <a:buFont typeface="Wingdings" charset="2"/>
              <a:buChar char="§"/>
            </a:pPr>
            <a:endParaRPr lang="en-US" sz="1500" dirty="0" smtClean="0"/>
          </a:p>
          <a:p>
            <a:pPr>
              <a:buFont typeface="Wingdings" charset="2"/>
              <a:buChar char="§"/>
            </a:pPr>
            <a:r>
              <a:rPr lang="en-US" sz="1500" b="1" dirty="0" smtClean="0"/>
              <a:t>Life Plan </a:t>
            </a:r>
            <a:r>
              <a:rPr lang="en-US" sz="1500" dirty="0" smtClean="0"/>
              <a:t>- Require life certificate every year.</a:t>
            </a:r>
          </a:p>
          <a:p>
            <a:pPr>
              <a:buFont typeface="Wingdings" charset="2"/>
              <a:buChar char="§"/>
            </a:pPr>
            <a:r>
              <a:rPr lang="en-US" sz="1500" b="1" dirty="0" smtClean="0"/>
              <a:t>ROP</a:t>
            </a:r>
            <a:r>
              <a:rPr lang="en-US" sz="1500" dirty="0" smtClean="0"/>
              <a:t>  - Require life certificate every three year completion.</a:t>
            </a:r>
          </a:p>
          <a:p>
            <a:pPr>
              <a:buFont typeface="Wingdings" charset="2"/>
              <a:buNone/>
            </a:pPr>
            <a:r>
              <a:rPr lang="en-US" sz="1500" dirty="0" smtClean="0"/>
              <a:t> </a:t>
            </a:r>
          </a:p>
          <a:p>
            <a:pPr>
              <a:buFont typeface="Wingdings" charset="2"/>
              <a:buChar char="§"/>
            </a:pPr>
            <a:r>
              <a:rPr lang="en-US" sz="1500" dirty="0" smtClean="0"/>
              <a:t>However company may call for above document in between. </a:t>
            </a:r>
          </a:p>
          <a:p>
            <a:pPr>
              <a:buFont typeface="Wingdings" charset="2"/>
              <a:buChar char="§"/>
            </a:pPr>
            <a:endParaRPr lang="en-US" sz="1500" dirty="0" smtClean="0"/>
          </a:p>
          <a:p>
            <a:pPr>
              <a:buFont typeface="Wingdings" charset="2"/>
              <a:buChar char="§"/>
            </a:pPr>
            <a:r>
              <a:rPr lang="en-US" sz="1500" dirty="0" smtClean="0"/>
              <a:t>Filled up form can be sent by the customer by mentioning their policy no to </a:t>
            </a:r>
            <a:r>
              <a:rPr lang="en-US" sz="1500" u="sng" dirty="0" smtClean="0"/>
              <a:t>service@hdfclife.com, annuitysupport@hdfclife.com from their registered email id. Alternatively they can choose to submit the same to any of the HDFC </a:t>
            </a:r>
            <a:r>
              <a:rPr lang="en-US" sz="1500" u="sng" dirty="0" err="1" smtClean="0"/>
              <a:t>LIfe</a:t>
            </a:r>
            <a:r>
              <a:rPr lang="en-US" sz="1500" u="sng" dirty="0" smtClean="0"/>
              <a:t> Branches.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a:xfrm>
            <a:off x="457200" y="141288"/>
            <a:ext cx="8229600" cy="604837"/>
          </a:xfrm>
          <a:prstGeom prst="rect">
            <a:avLst/>
          </a:prstGeom>
        </p:spPr>
        <p:txBody>
          <a:bodyPr>
            <a:spAutoFit/>
          </a:bodyPr>
          <a:lstStyle/>
          <a:p>
            <a:pPr eaLnBrk="0" hangingPunct="0">
              <a:tabLst>
                <a:tab pos="0" algn="l"/>
                <a:tab pos="381000" algn="l"/>
                <a:tab pos="762000" algn="l"/>
                <a:tab pos="1143000" algn="l"/>
                <a:tab pos="1524000" algn="l"/>
                <a:tab pos="1906588" algn="l"/>
                <a:tab pos="2287588" algn="l"/>
                <a:tab pos="2668588" algn="l"/>
                <a:tab pos="3049588" algn="l"/>
                <a:tab pos="3430588" algn="l"/>
                <a:tab pos="3813175" algn="l"/>
                <a:tab pos="4194175" algn="l"/>
                <a:tab pos="4575175" algn="l"/>
                <a:tab pos="4956175" algn="l"/>
                <a:tab pos="5338763" algn="l"/>
                <a:tab pos="5719763" algn="l"/>
                <a:tab pos="6100763" algn="l"/>
                <a:tab pos="6481763" algn="l"/>
                <a:tab pos="6862763" algn="l"/>
                <a:tab pos="7245350" algn="l"/>
                <a:tab pos="7626350" algn="l"/>
              </a:tabLst>
              <a:defRPr/>
            </a:pPr>
            <a:r>
              <a:rPr lang="en-IN" sz="3200" kern="0" dirty="0">
                <a:solidFill>
                  <a:srgbClr val="FFFFFF"/>
                </a:solidFill>
                <a:latin typeface="+mj-lt"/>
                <a:ea typeface="+mj-ea"/>
                <a:cs typeface="+mj-cs"/>
              </a:rPr>
              <a:t>Post Policy Set-up</a:t>
            </a:r>
          </a:p>
        </p:txBody>
      </p:sp>
      <p:sp>
        <p:nvSpPr>
          <p:cNvPr id="32771" name="Rectangle 6"/>
          <p:cNvSpPr>
            <a:spLocks noChangeArrowheads="1"/>
          </p:cNvSpPr>
          <p:nvPr/>
        </p:nvSpPr>
        <p:spPr bwMode="auto">
          <a:xfrm>
            <a:off x="357188" y="928688"/>
            <a:ext cx="8429625" cy="4400550"/>
          </a:xfrm>
          <a:prstGeom prst="rect">
            <a:avLst/>
          </a:prstGeom>
          <a:noFill/>
          <a:ln w="9525">
            <a:noFill/>
            <a:miter lim="800000"/>
            <a:headEnd/>
            <a:tailEnd/>
          </a:ln>
        </p:spPr>
        <p:txBody>
          <a:bodyPr>
            <a:spAutoFit/>
          </a:bodyPr>
          <a:lstStyle/>
          <a:p>
            <a:r>
              <a:rPr lang="en-US" sz="1400" b="1" u="sng">
                <a:solidFill>
                  <a:schemeClr val="tx1"/>
                </a:solidFill>
              </a:rPr>
              <a:t>Presence post policy setup:</a:t>
            </a:r>
            <a:r>
              <a:rPr lang="en-US" sz="1400" u="sng">
                <a:solidFill>
                  <a:schemeClr val="tx1"/>
                </a:solidFill>
              </a:rPr>
              <a:t/>
            </a:r>
            <a:br>
              <a:rPr lang="en-US" sz="1400" u="sng">
                <a:solidFill>
                  <a:schemeClr val="tx1"/>
                </a:solidFill>
              </a:rPr>
            </a:br>
            <a:r>
              <a:rPr lang="en-US" sz="1400" u="sng">
                <a:solidFill>
                  <a:schemeClr val="tx1"/>
                </a:solidFill>
              </a:rPr>
              <a:t/>
            </a:r>
            <a:br>
              <a:rPr lang="en-US" sz="1400" u="sng">
                <a:solidFill>
                  <a:schemeClr val="tx1"/>
                </a:solidFill>
              </a:rPr>
            </a:br>
            <a:r>
              <a:rPr lang="en-US" sz="1400" u="sng">
                <a:solidFill>
                  <a:schemeClr val="tx1"/>
                </a:solidFill>
              </a:rPr>
              <a:t>As post retirement needs can be individual specific, a strong PAN India branch presence of more than 800+ branches catering to even Tier 2 cities and a robust online support system will aid in providing prompt and effective support as it is extremely important to ensure a hassle free pension post retirement. </a:t>
            </a:r>
            <a:br>
              <a:rPr lang="en-US" sz="1400" u="sng">
                <a:solidFill>
                  <a:schemeClr val="tx1"/>
                </a:solidFill>
              </a:rPr>
            </a:br>
            <a:r>
              <a:rPr lang="en-US" sz="1400" u="sng">
                <a:solidFill>
                  <a:schemeClr val="tx1"/>
                </a:solidFill>
              </a:rPr>
              <a:t>Numerous ways of to reach us without having to approach your employer:</a:t>
            </a:r>
            <a:br>
              <a:rPr lang="en-US" sz="1400" u="sng">
                <a:solidFill>
                  <a:schemeClr val="tx1"/>
                </a:solidFill>
              </a:rPr>
            </a:br>
            <a:r>
              <a:rPr lang="en-US" sz="1400" u="sng">
                <a:solidFill>
                  <a:schemeClr val="tx1"/>
                </a:solidFill>
              </a:rPr>
              <a:t/>
            </a:r>
            <a:br>
              <a:rPr lang="en-US" sz="1400" u="sng">
                <a:solidFill>
                  <a:schemeClr val="tx1"/>
                </a:solidFill>
              </a:rPr>
            </a:br>
            <a:r>
              <a:rPr lang="en-US" sz="1400" b="1" u="sng">
                <a:solidFill>
                  <a:schemeClr val="tx1"/>
                </a:solidFill>
              </a:rPr>
              <a:t>1. Meet us:</a:t>
            </a:r>
          </a:p>
          <a:p>
            <a:r>
              <a:rPr lang="en-US" sz="1400">
                <a:solidFill>
                  <a:schemeClr val="tx1"/>
                </a:solidFill>
              </a:rPr>
              <a:t>https://www.hdfclife.com/branch-locator</a:t>
            </a:r>
            <a:br>
              <a:rPr lang="en-US" sz="1400">
                <a:solidFill>
                  <a:schemeClr val="tx1"/>
                </a:solidFill>
              </a:rPr>
            </a:br>
            <a:r>
              <a:rPr lang="en-US" sz="1400">
                <a:solidFill>
                  <a:schemeClr val="tx1"/>
                </a:solidFill>
              </a:rPr>
              <a:t/>
            </a:r>
            <a:br>
              <a:rPr lang="en-US" sz="1400">
                <a:solidFill>
                  <a:schemeClr val="tx1"/>
                </a:solidFill>
              </a:rPr>
            </a:br>
            <a:r>
              <a:rPr lang="en-US" sz="1400" b="1">
                <a:solidFill>
                  <a:schemeClr val="tx1"/>
                </a:solidFill>
              </a:rPr>
              <a:t>2. Email us : </a:t>
            </a:r>
            <a:r>
              <a:rPr lang="en-US" sz="1400">
                <a:solidFill>
                  <a:schemeClr val="tx1"/>
                </a:solidFill>
              </a:rPr>
              <a:t/>
            </a:r>
            <a:br>
              <a:rPr lang="en-US" sz="1400">
                <a:solidFill>
                  <a:schemeClr val="tx1"/>
                </a:solidFill>
              </a:rPr>
            </a:br>
            <a:r>
              <a:rPr lang="en-US" sz="1400">
                <a:solidFill>
                  <a:schemeClr val="tx1"/>
                </a:solidFill>
              </a:rPr>
              <a:t>service@hdfclife.com</a:t>
            </a:r>
            <a:br>
              <a:rPr lang="en-US" sz="1400">
                <a:solidFill>
                  <a:schemeClr val="tx1"/>
                </a:solidFill>
              </a:rPr>
            </a:br>
            <a:r>
              <a:rPr lang="en-US" sz="1400">
                <a:solidFill>
                  <a:schemeClr val="tx1"/>
                </a:solidFill>
              </a:rPr>
              <a:t/>
            </a:r>
            <a:br>
              <a:rPr lang="en-US" sz="1400">
                <a:solidFill>
                  <a:schemeClr val="tx1"/>
                </a:solidFill>
              </a:rPr>
            </a:br>
            <a:r>
              <a:rPr lang="en-US" sz="1400" b="1">
                <a:solidFill>
                  <a:schemeClr val="tx1"/>
                </a:solidFill>
              </a:rPr>
              <a:t>3. Call Us : </a:t>
            </a:r>
            <a:r>
              <a:rPr lang="en-US" sz="1400">
                <a:solidFill>
                  <a:schemeClr val="tx1"/>
                </a:solidFill>
              </a:rPr>
              <a:t/>
            </a:r>
            <a:br>
              <a:rPr lang="en-US" sz="1400">
                <a:solidFill>
                  <a:schemeClr val="tx1"/>
                </a:solidFill>
              </a:rPr>
            </a:br>
            <a:r>
              <a:rPr lang="en-US" sz="1400">
                <a:solidFill>
                  <a:schemeClr val="tx1"/>
                </a:solidFill>
              </a:rPr>
              <a:t>1860 267 9999</a:t>
            </a:r>
            <a:br>
              <a:rPr lang="en-US" sz="1400">
                <a:solidFill>
                  <a:schemeClr val="tx1"/>
                </a:solidFill>
              </a:rPr>
            </a:br>
            <a:r>
              <a:rPr lang="en-US" sz="1400">
                <a:solidFill>
                  <a:schemeClr val="tx1"/>
                </a:solidFill>
              </a:rPr>
              <a:t>Mon-Sat 10 am to 7 pm IST (Local Charges Applicable.) (DO NOT prefix any country code e.g. +91 or 00.)</a:t>
            </a:r>
            <a:br>
              <a:rPr lang="en-US" sz="1400">
                <a:solidFill>
                  <a:schemeClr val="tx1"/>
                </a:solidFill>
              </a:rPr>
            </a:br>
            <a:r>
              <a:rPr lang="en-US" sz="1400" b="1">
                <a:solidFill>
                  <a:schemeClr val="tx1"/>
                </a:solidFill>
              </a:rPr>
              <a:t/>
            </a:r>
            <a:br>
              <a:rPr lang="en-US" sz="1400" b="1">
                <a:solidFill>
                  <a:schemeClr val="tx1"/>
                </a:solidFill>
              </a:rPr>
            </a:br>
            <a:r>
              <a:rPr lang="en-US" sz="1400" b="1">
                <a:solidFill>
                  <a:schemeClr val="tx1"/>
                </a:solidFill>
              </a:rPr>
              <a:t>4. Chat with Elle: </a:t>
            </a:r>
            <a:r>
              <a:rPr lang="en-US" sz="1400">
                <a:solidFill>
                  <a:schemeClr val="tx1"/>
                </a:solidFill>
              </a:rPr>
              <a:t/>
            </a:r>
            <a:br>
              <a:rPr lang="en-US" sz="1400">
                <a:solidFill>
                  <a:schemeClr val="tx1"/>
                </a:solidFill>
              </a:rPr>
            </a:br>
            <a:r>
              <a:rPr lang="en-US" sz="1400">
                <a:solidFill>
                  <a:schemeClr val="tx1"/>
                </a:solidFill>
              </a:rPr>
              <a:t>https://www.hdfclife.com/customer-service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a:xfrm>
            <a:off x="457200" y="141288"/>
            <a:ext cx="8229600" cy="604837"/>
          </a:xfrm>
          <a:prstGeom prst="rect">
            <a:avLst/>
          </a:prstGeom>
        </p:spPr>
        <p:txBody>
          <a:bodyPr>
            <a:spAutoFit/>
          </a:bodyPr>
          <a:lstStyle/>
          <a:p>
            <a:pPr eaLnBrk="0" hangingPunct="0">
              <a:tabLst>
                <a:tab pos="0" algn="l"/>
                <a:tab pos="381000" algn="l"/>
                <a:tab pos="762000" algn="l"/>
                <a:tab pos="1143000" algn="l"/>
                <a:tab pos="1524000" algn="l"/>
                <a:tab pos="1906588" algn="l"/>
                <a:tab pos="2287588" algn="l"/>
                <a:tab pos="2668588" algn="l"/>
                <a:tab pos="3049588" algn="l"/>
                <a:tab pos="3430588" algn="l"/>
                <a:tab pos="3813175" algn="l"/>
                <a:tab pos="4194175" algn="l"/>
                <a:tab pos="4575175" algn="l"/>
                <a:tab pos="4956175" algn="l"/>
                <a:tab pos="5338763" algn="l"/>
                <a:tab pos="5719763" algn="l"/>
                <a:tab pos="6100763" algn="l"/>
                <a:tab pos="6481763" algn="l"/>
                <a:tab pos="6862763" algn="l"/>
                <a:tab pos="7245350" algn="l"/>
                <a:tab pos="7626350" algn="l"/>
              </a:tabLst>
              <a:defRPr/>
            </a:pPr>
            <a:r>
              <a:rPr lang="en-IN" sz="3200" kern="0" dirty="0">
                <a:solidFill>
                  <a:srgbClr val="FFFFFF"/>
                </a:solidFill>
                <a:latin typeface="+mj-lt"/>
                <a:ea typeface="+mj-ea"/>
                <a:cs typeface="+mj-cs"/>
              </a:rPr>
              <a:t>Post Policy Set-up</a:t>
            </a:r>
          </a:p>
        </p:txBody>
      </p:sp>
      <p:sp>
        <p:nvSpPr>
          <p:cNvPr id="33795" name="Rectangle 6"/>
          <p:cNvSpPr>
            <a:spLocks noChangeArrowheads="1"/>
          </p:cNvSpPr>
          <p:nvPr/>
        </p:nvSpPr>
        <p:spPr bwMode="auto">
          <a:xfrm>
            <a:off x="228600" y="887135"/>
            <a:ext cx="8505825" cy="5970865"/>
          </a:xfrm>
          <a:prstGeom prst="rect">
            <a:avLst/>
          </a:prstGeom>
          <a:noFill/>
          <a:ln w="9525">
            <a:noFill/>
            <a:miter lim="800000"/>
            <a:headEnd/>
            <a:tailEnd/>
          </a:ln>
        </p:spPr>
        <p:txBody>
          <a:bodyPr wrap="square">
            <a:spAutoFit/>
          </a:bodyPr>
          <a:lstStyle/>
          <a:p>
            <a:r>
              <a:rPr lang="en-US" sz="1400" u="sng" dirty="0">
                <a:solidFill>
                  <a:schemeClr val="tx1"/>
                </a:solidFill>
              </a:rPr>
              <a:t>Further, some common queries:</a:t>
            </a:r>
          </a:p>
          <a:p>
            <a:endParaRPr lang="en-US" sz="1400" b="1" u="sng" dirty="0">
              <a:solidFill>
                <a:schemeClr val="tx1"/>
              </a:solidFill>
            </a:endParaRPr>
          </a:p>
          <a:p>
            <a:pPr>
              <a:buFont typeface="Arial" charset="0"/>
              <a:buChar char="•"/>
            </a:pPr>
            <a:r>
              <a:rPr lang="en-US" sz="1400" b="1" dirty="0">
                <a:solidFill>
                  <a:schemeClr val="tx1"/>
                </a:solidFill>
              </a:rPr>
              <a:t> Survival Certificate requirement frequency </a:t>
            </a:r>
            <a:r>
              <a:rPr lang="en-US" sz="1400" dirty="0">
                <a:solidFill>
                  <a:schemeClr val="tx1"/>
                </a:solidFill>
              </a:rPr>
              <a:t>: Annually for Life Annuity option and once in three years for other annuity options. The scanned copy of the survival certificate in a particular format can be shared from the registered email id of the customer to our service id as per the frequencies mentioned.</a:t>
            </a:r>
          </a:p>
          <a:p>
            <a:pPr>
              <a:buFont typeface="Arial" charset="0"/>
              <a:buChar char="•"/>
            </a:pPr>
            <a:endParaRPr lang="en-US" sz="1400" dirty="0">
              <a:solidFill>
                <a:schemeClr val="tx1"/>
              </a:solidFill>
            </a:endParaRPr>
          </a:p>
          <a:p>
            <a:pPr>
              <a:buFont typeface="Arial" charset="0"/>
              <a:buChar char="•"/>
            </a:pPr>
            <a:r>
              <a:rPr lang="en-US" sz="1400" dirty="0">
                <a:solidFill>
                  <a:schemeClr val="tx1"/>
                </a:solidFill>
              </a:rPr>
              <a:t> </a:t>
            </a:r>
            <a:r>
              <a:rPr lang="en-US" sz="1400" b="1" dirty="0">
                <a:solidFill>
                  <a:schemeClr val="tx1"/>
                </a:solidFill>
              </a:rPr>
              <a:t>Process for changing bank account details : </a:t>
            </a:r>
            <a:r>
              <a:rPr lang="en-US" sz="1400" dirty="0">
                <a:solidFill>
                  <a:schemeClr val="tx1"/>
                </a:solidFill>
              </a:rPr>
              <a:t>For changing the bank account details for receiving annuity, customer use ‘My Account’ or ensure request is sent from the registered email id to </a:t>
            </a:r>
            <a:r>
              <a:rPr lang="en-US" sz="1400" b="1" dirty="0">
                <a:solidFill>
                  <a:schemeClr val="tx1"/>
                </a:solidFill>
                <a:hlinkClick r:id="rId2"/>
              </a:rPr>
              <a:t>service@hdfclife.com</a:t>
            </a:r>
            <a:endParaRPr lang="en-US" sz="1400" b="1" dirty="0">
              <a:solidFill>
                <a:schemeClr val="tx1"/>
              </a:solidFill>
            </a:endParaRPr>
          </a:p>
          <a:p>
            <a:pPr>
              <a:buFont typeface="Arial" charset="0"/>
              <a:buChar char="•"/>
            </a:pPr>
            <a:endParaRPr lang="en-IN" sz="1400" b="1" dirty="0">
              <a:solidFill>
                <a:schemeClr val="tx1"/>
              </a:solidFill>
            </a:endParaRPr>
          </a:p>
          <a:p>
            <a:pPr>
              <a:buFont typeface="Arial" charset="0"/>
              <a:buChar char="•"/>
            </a:pPr>
            <a:r>
              <a:rPr lang="en-IN" sz="1400" b="1" dirty="0">
                <a:solidFill>
                  <a:schemeClr val="tx1"/>
                </a:solidFill>
              </a:rPr>
              <a:t>Video Calling.  </a:t>
            </a:r>
            <a:r>
              <a:rPr lang="en-IN" sz="1400" dirty="0">
                <a:solidFill>
                  <a:schemeClr val="tx1"/>
                </a:solidFill>
              </a:rPr>
              <a:t>Life certificate can be submitted through Video Calling which would be provided through a link </a:t>
            </a:r>
            <a:r>
              <a:rPr lang="en-IN" sz="1400" dirty="0" smtClean="0">
                <a:solidFill>
                  <a:schemeClr val="tx1"/>
                </a:solidFill>
              </a:rPr>
              <a:t> </a:t>
            </a:r>
            <a:r>
              <a:rPr lang="en-US" sz="1400" dirty="0" smtClean="0">
                <a:hlinkClick r:id="rId3"/>
              </a:rPr>
              <a:t>https://life99.in/register/4d9d7996b42ee6e24e8e4e77d37122b81c4ea02e</a:t>
            </a:r>
            <a:r>
              <a:rPr lang="en-US" sz="1400" dirty="0" smtClean="0"/>
              <a:t>( SAIL Customized  Life99 Link) Retirees can also access their pension statement also by registering though above link</a:t>
            </a:r>
            <a:endParaRPr lang="en-US" sz="1400" dirty="0">
              <a:solidFill>
                <a:schemeClr val="tx1"/>
              </a:solidFill>
            </a:endParaRPr>
          </a:p>
          <a:p>
            <a:pPr>
              <a:buFont typeface="Arial" charset="0"/>
              <a:buChar char="•"/>
            </a:pPr>
            <a:endParaRPr lang="en-US" sz="1400" dirty="0">
              <a:solidFill>
                <a:schemeClr val="tx1"/>
              </a:solidFill>
            </a:endParaRPr>
          </a:p>
          <a:p>
            <a:pPr>
              <a:buFont typeface="Arial" charset="0"/>
              <a:buChar char="•"/>
            </a:pPr>
            <a:r>
              <a:rPr lang="en-US" sz="1400" b="1" dirty="0">
                <a:solidFill>
                  <a:schemeClr val="tx1"/>
                </a:solidFill>
              </a:rPr>
              <a:t> Visit to Branch </a:t>
            </a:r>
            <a:r>
              <a:rPr lang="en-US" sz="1400" dirty="0">
                <a:solidFill>
                  <a:schemeClr val="tx1"/>
                </a:solidFill>
              </a:rPr>
              <a:t>:Alternatively, customer can visit the nearest Branch also. For other policy servicing requests, customer has the option to either utilize the My Account portal or visit our Branch.</a:t>
            </a:r>
          </a:p>
          <a:p>
            <a:pPr>
              <a:buFont typeface="Arial" charset="0"/>
              <a:buChar char="•"/>
            </a:pPr>
            <a:endParaRPr lang="en-US" sz="1400" b="1" dirty="0">
              <a:solidFill>
                <a:schemeClr val="tx1"/>
              </a:solidFill>
            </a:endParaRPr>
          </a:p>
          <a:p>
            <a:pPr>
              <a:buFont typeface="Arial" charset="0"/>
              <a:buChar char="•"/>
            </a:pPr>
            <a:r>
              <a:rPr lang="en-US" sz="1400" b="1" dirty="0">
                <a:solidFill>
                  <a:schemeClr val="tx1"/>
                </a:solidFill>
              </a:rPr>
              <a:t> Dedicated Email id </a:t>
            </a:r>
            <a:r>
              <a:rPr lang="en-US" sz="1400" dirty="0">
                <a:solidFill>
                  <a:schemeClr val="tx1"/>
                </a:solidFill>
              </a:rPr>
              <a:t>Dedicated Service id where member can reach out to in case of a query : </a:t>
            </a:r>
            <a:r>
              <a:rPr lang="en-US" sz="1400" dirty="0">
                <a:solidFill>
                  <a:schemeClr val="tx1"/>
                </a:solidFill>
                <a:hlinkClick r:id="rId2"/>
              </a:rPr>
              <a:t>service@hdfclife.com</a:t>
            </a:r>
            <a:endParaRPr lang="en-US" sz="1400" dirty="0">
              <a:solidFill>
                <a:schemeClr val="tx1"/>
              </a:solidFill>
            </a:endParaRPr>
          </a:p>
          <a:p>
            <a:pPr>
              <a:buFont typeface="Arial" charset="0"/>
              <a:buChar char="•"/>
            </a:pPr>
            <a:endParaRPr lang="en-US" sz="1400" dirty="0">
              <a:solidFill>
                <a:schemeClr val="tx1"/>
              </a:solidFill>
            </a:endParaRPr>
          </a:p>
          <a:p>
            <a:pPr>
              <a:buFont typeface="Arial" charset="0"/>
              <a:buChar char="•"/>
            </a:pPr>
            <a:r>
              <a:rPr lang="en-US" sz="1400" dirty="0">
                <a:solidFill>
                  <a:schemeClr val="tx1"/>
                </a:solidFill>
              </a:rPr>
              <a:t> </a:t>
            </a:r>
            <a:r>
              <a:rPr lang="en-US" sz="1400" b="1" dirty="0">
                <a:solidFill>
                  <a:schemeClr val="tx1"/>
                </a:solidFill>
              </a:rPr>
              <a:t>Details change : </a:t>
            </a:r>
            <a:r>
              <a:rPr lang="en-US" sz="1400" dirty="0">
                <a:solidFill>
                  <a:schemeClr val="tx1"/>
                </a:solidFill>
              </a:rPr>
              <a:t>Process for change in address, contact number or nominee details: Customer can use the ‘My Account’ portal to change these details and upload the relevant documentation mentioned. Alternatively, email from the registered mail id can be sent to the service id for such change in details.</a:t>
            </a:r>
          </a:p>
          <a:p>
            <a:pPr>
              <a:buFont typeface="Arial" charset="0"/>
              <a:buChar char="•"/>
            </a:pPr>
            <a:r>
              <a:rPr lang="en-US" sz="1400" dirty="0">
                <a:solidFill>
                  <a:schemeClr val="tx1"/>
                </a:solidFill>
              </a:rPr>
              <a:t> Are servicing requests valid if the mail is received from registered email id or the member has to visit the branch for servicing? : Majority of the servicing requests are allowed from customer's registered email ID or through My Account </a:t>
            </a:r>
            <a:r>
              <a:rPr lang="en-US" sz="1400" dirty="0" smtClean="0">
                <a:solidFill>
                  <a:schemeClr val="tx1"/>
                </a:solidFill>
              </a:rPr>
              <a:t>portal. </a:t>
            </a:r>
            <a:r>
              <a:rPr lang="en-US" sz="900" u="sng" dirty="0">
                <a:solidFill>
                  <a:schemeClr val="tx1"/>
                </a:solidFill>
              </a:rPr>
              <a:t/>
            </a:r>
            <a:br>
              <a:rPr lang="en-US" sz="900" u="sng" dirty="0">
                <a:solidFill>
                  <a:schemeClr val="tx1"/>
                </a:solidFill>
              </a:rPr>
            </a:br>
            <a:r>
              <a:rPr lang="en-US" sz="900" u="sng" dirty="0">
                <a:solidFill>
                  <a:schemeClr val="tx1"/>
                </a:solidFill>
              </a:rPr>
              <a:t/>
            </a:r>
            <a:br>
              <a:rPr lang="en-US" sz="900" u="sng" dirty="0">
                <a:solidFill>
                  <a:schemeClr val="tx1"/>
                </a:solidFill>
              </a:rPr>
            </a:b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p:txBody>
          <a:bodyPr/>
          <a:lstStyle/>
          <a:p>
            <a:pPr fontAlgn="base">
              <a:spcBef>
                <a:spcPct val="0"/>
              </a:spcBef>
              <a:spcAft>
                <a:spcPct val="0"/>
              </a:spcAft>
              <a:defRPr/>
            </a:pPr>
            <a:fld id="{0A4473D3-254C-4798-A64A-C5876B84D5FA}" type="slidenum">
              <a:rPr lang="en-US" smtClean="0">
                <a:latin typeface="Verdana" pitchFamily="32" charset="0"/>
                <a:ea typeface="ＭＳ Ｐゴシック" pitchFamily="32" charset="-128"/>
              </a:rPr>
              <a:pPr fontAlgn="base">
                <a:spcBef>
                  <a:spcPct val="0"/>
                </a:spcBef>
                <a:spcAft>
                  <a:spcPct val="0"/>
                </a:spcAft>
                <a:defRPr/>
              </a:pPr>
              <a:t>9</a:t>
            </a:fld>
            <a:endParaRPr lang="en-US" sz="900" dirty="0" smtClean="0">
              <a:latin typeface="Arial" charset="0"/>
              <a:ea typeface="ＭＳ Ｐゴシック" pitchFamily="32" charset="-128"/>
            </a:endParaRPr>
          </a:p>
        </p:txBody>
      </p:sp>
      <p:sp>
        <p:nvSpPr>
          <p:cNvPr id="22531" name="Title 1"/>
          <p:cNvSpPr>
            <a:spLocks noGrp="1"/>
          </p:cNvSpPr>
          <p:nvPr>
            <p:ph type="title"/>
          </p:nvPr>
        </p:nvSpPr>
        <p:spPr>
          <a:xfrm>
            <a:off x="201269" y="66931"/>
            <a:ext cx="8229362" cy="722222"/>
          </a:xfrm>
        </p:spPr>
        <p:txBody>
          <a:bodyPr/>
          <a:lstStyle/>
          <a:p>
            <a:r>
              <a:rPr lang="en-IN" dirty="0" smtClean="0">
                <a:solidFill>
                  <a:srgbClr val="FFFFFF"/>
                </a:solidFill>
              </a:rPr>
              <a:t>Post Policy Set-up</a:t>
            </a:r>
            <a:endParaRPr lang="en-US" dirty="0" smtClean="0"/>
          </a:p>
        </p:txBody>
      </p:sp>
      <p:sp>
        <p:nvSpPr>
          <p:cNvPr id="6" name="Content Placeholder 2"/>
          <p:cNvSpPr>
            <a:spLocks noGrp="1"/>
          </p:cNvSpPr>
          <p:nvPr>
            <p:ph idx="1"/>
          </p:nvPr>
        </p:nvSpPr>
        <p:spPr>
          <a:xfrm>
            <a:off x="458511" y="1243656"/>
            <a:ext cx="4435042" cy="1059985"/>
          </a:xfrm>
        </p:spPr>
        <p:txBody>
          <a:bodyPr/>
          <a:lstStyle/>
          <a:p>
            <a:pPr algn="just">
              <a:spcBef>
                <a:spcPts val="500"/>
              </a:spcBef>
              <a:spcAft>
                <a:spcPts val="500"/>
              </a:spcAft>
              <a:defRPr/>
            </a:pPr>
            <a:r>
              <a:rPr lang="en-US" sz="1300" b="1" dirty="0" smtClean="0">
                <a:solidFill>
                  <a:schemeClr val="tx2"/>
                </a:solidFill>
                <a:latin typeface="+mj-lt"/>
              </a:rPr>
              <a:t>Call Centre Support</a:t>
            </a:r>
          </a:p>
          <a:p>
            <a:pPr lvl="1" algn="just">
              <a:spcBef>
                <a:spcPts val="500"/>
              </a:spcBef>
              <a:spcAft>
                <a:spcPts val="500"/>
              </a:spcAft>
              <a:defRPr/>
            </a:pPr>
            <a:r>
              <a:rPr lang="en-US" sz="1300" dirty="0" smtClean="0">
                <a:solidFill>
                  <a:schemeClr val="tx2"/>
                </a:solidFill>
                <a:latin typeface="+mj-lt"/>
              </a:rPr>
              <a:t>Dedicated cal centre to take care of all sorts of queries pertaining to Annuity</a:t>
            </a:r>
          </a:p>
        </p:txBody>
      </p:sp>
      <p:pic>
        <p:nvPicPr>
          <p:cNvPr id="22533" name="Picture 2"/>
          <p:cNvPicPr>
            <a:picLocks noChangeAspect="1" noChangeArrowheads="1"/>
          </p:cNvPicPr>
          <p:nvPr/>
        </p:nvPicPr>
        <p:blipFill>
          <a:blip r:embed="rId2"/>
          <a:srcRect/>
          <a:stretch>
            <a:fillRect/>
          </a:stretch>
        </p:blipFill>
        <p:spPr bwMode="auto">
          <a:xfrm>
            <a:off x="6018986" y="1047535"/>
            <a:ext cx="2053172" cy="1402418"/>
          </a:xfrm>
          <a:prstGeom prst="rect">
            <a:avLst/>
          </a:prstGeom>
          <a:noFill/>
          <a:ln w="9525">
            <a:noFill/>
            <a:miter lim="800000"/>
            <a:headEnd/>
            <a:tailEnd/>
          </a:ln>
        </p:spPr>
      </p:pic>
      <p:sp>
        <p:nvSpPr>
          <p:cNvPr id="8" name="Content Placeholder 2"/>
          <p:cNvSpPr txBox="1">
            <a:spLocks/>
          </p:cNvSpPr>
          <p:nvPr/>
        </p:nvSpPr>
        <p:spPr bwMode="auto">
          <a:xfrm>
            <a:off x="4839961" y="2868656"/>
            <a:ext cx="3633543" cy="1036638"/>
          </a:xfrm>
          <a:prstGeom prst="rect">
            <a:avLst/>
          </a:prstGeom>
          <a:noFill/>
          <a:ln w="9525">
            <a:noFill/>
            <a:miter lim="800000"/>
            <a:headEnd/>
            <a:tailEnd/>
          </a:ln>
        </p:spPr>
        <p:txBody>
          <a:bodyPr lIns="76270" tIns="38135" rIns="76270" bIns="38135"/>
          <a:lstStyle/>
          <a:p>
            <a:pPr marL="286013" indent="-286013" algn="just" eaLnBrk="0" hangingPunct="0">
              <a:spcBef>
                <a:spcPts val="500"/>
              </a:spcBef>
              <a:spcAft>
                <a:spcPts val="500"/>
              </a:spcAft>
              <a:buClr>
                <a:schemeClr val="tx2"/>
              </a:buClr>
              <a:buFont typeface="Wingdings" pitchFamily="2" charset="2"/>
              <a:buChar char="§"/>
              <a:defRPr/>
            </a:pPr>
            <a:r>
              <a:rPr lang="en-US" sz="1300" b="1" kern="0" dirty="0">
                <a:solidFill>
                  <a:schemeClr val="tx2"/>
                </a:solidFill>
                <a:latin typeface="+mj-lt"/>
                <a:ea typeface="Tahoma" pitchFamily="34" charset="0"/>
                <a:cs typeface="Calibri" pitchFamily="34" charset="0"/>
              </a:rPr>
              <a:t>Dedicated email Support</a:t>
            </a:r>
          </a:p>
          <a:p>
            <a:pPr marL="619695" lvl="1" indent="-238344" algn="just" eaLnBrk="0" hangingPunct="0">
              <a:spcBef>
                <a:spcPts val="500"/>
              </a:spcBef>
              <a:spcAft>
                <a:spcPts val="500"/>
              </a:spcAft>
              <a:buClr>
                <a:schemeClr val="tx2"/>
              </a:buClr>
              <a:buFont typeface="Wingdings" pitchFamily="2" charset="2"/>
              <a:buChar char="§"/>
              <a:defRPr/>
            </a:pPr>
            <a:r>
              <a:rPr lang="en-US" sz="1300" kern="0" dirty="0">
                <a:solidFill>
                  <a:schemeClr val="tx2"/>
                </a:solidFill>
                <a:latin typeface="+mj-lt"/>
                <a:ea typeface="Tahoma" pitchFamily="34" charset="0"/>
                <a:cs typeface="Calibri" pitchFamily="34" charset="0"/>
              </a:rPr>
              <a:t>Employees get dedicated email for query resolution with TAT of one day</a:t>
            </a:r>
          </a:p>
          <a:p>
            <a:pPr marL="619695" lvl="1" indent="-238344" algn="just" eaLnBrk="0" hangingPunct="0">
              <a:spcBef>
                <a:spcPts val="500"/>
              </a:spcBef>
              <a:spcAft>
                <a:spcPts val="500"/>
              </a:spcAft>
              <a:buClr>
                <a:schemeClr val="tx2"/>
              </a:buClr>
              <a:buFont typeface="Wingdings" pitchFamily="2" charset="2"/>
              <a:buChar char="§"/>
              <a:defRPr/>
            </a:pPr>
            <a:endParaRPr lang="en-US" sz="1300" kern="0" dirty="0">
              <a:solidFill>
                <a:schemeClr val="tx2"/>
              </a:solidFill>
              <a:latin typeface="+mj-lt"/>
              <a:ea typeface="Tahoma" pitchFamily="34" charset="0"/>
              <a:cs typeface="Calibri" pitchFamily="34" charset="0"/>
            </a:endParaRPr>
          </a:p>
        </p:txBody>
      </p:sp>
      <p:pic>
        <p:nvPicPr>
          <p:cNvPr id="22535" name="Picture 2"/>
          <p:cNvPicPr>
            <a:picLocks noChangeAspect="1" noChangeArrowheads="1"/>
          </p:cNvPicPr>
          <p:nvPr/>
        </p:nvPicPr>
        <p:blipFill>
          <a:blip r:embed="rId3"/>
          <a:srcRect/>
          <a:stretch>
            <a:fillRect/>
          </a:stretch>
        </p:blipFill>
        <p:spPr bwMode="auto">
          <a:xfrm>
            <a:off x="458510" y="2797056"/>
            <a:ext cx="3148833" cy="1472462"/>
          </a:xfrm>
          <a:prstGeom prst="rect">
            <a:avLst/>
          </a:prstGeom>
          <a:noFill/>
          <a:ln w="9525">
            <a:noFill/>
            <a:miter lim="800000"/>
            <a:headEnd/>
            <a:tailEnd/>
          </a:ln>
        </p:spPr>
      </p:pic>
      <p:sp>
        <p:nvSpPr>
          <p:cNvPr id="10" name="Content Placeholder 2"/>
          <p:cNvSpPr txBox="1">
            <a:spLocks/>
          </p:cNvSpPr>
          <p:nvPr/>
        </p:nvSpPr>
        <p:spPr bwMode="auto">
          <a:xfrm>
            <a:off x="445410" y="4829863"/>
            <a:ext cx="4756595" cy="1318367"/>
          </a:xfrm>
          <a:prstGeom prst="rect">
            <a:avLst/>
          </a:prstGeom>
          <a:noFill/>
          <a:ln w="9525">
            <a:noFill/>
            <a:miter lim="800000"/>
            <a:headEnd/>
            <a:tailEnd/>
          </a:ln>
        </p:spPr>
        <p:txBody>
          <a:bodyPr lIns="76270" tIns="38135" rIns="76270" bIns="38135"/>
          <a:lstStyle/>
          <a:p>
            <a:pPr marL="286013" indent="-286013" algn="just" eaLnBrk="0" hangingPunct="0">
              <a:spcBef>
                <a:spcPts val="500"/>
              </a:spcBef>
              <a:spcAft>
                <a:spcPts val="500"/>
              </a:spcAft>
              <a:buClr>
                <a:schemeClr val="tx2"/>
              </a:buClr>
              <a:buFont typeface="Wingdings" pitchFamily="2" charset="2"/>
              <a:buChar char="§"/>
              <a:defRPr/>
            </a:pPr>
            <a:r>
              <a:rPr lang="en-US" sz="1300" b="1" kern="0" dirty="0">
                <a:solidFill>
                  <a:schemeClr val="tx2"/>
                </a:solidFill>
                <a:latin typeface="+mj-lt"/>
                <a:ea typeface="+mn-ea"/>
                <a:cs typeface="Calibri" pitchFamily="34" charset="0"/>
              </a:rPr>
              <a:t>Dedicated RM Support</a:t>
            </a:r>
          </a:p>
          <a:p>
            <a:pPr marL="619695" lvl="1" indent="-238344" algn="just" eaLnBrk="0" hangingPunct="0">
              <a:spcBef>
                <a:spcPts val="500"/>
              </a:spcBef>
              <a:spcAft>
                <a:spcPts val="500"/>
              </a:spcAft>
              <a:buClr>
                <a:schemeClr val="tx2"/>
              </a:buClr>
              <a:buFont typeface="Wingdings" pitchFamily="2" charset="2"/>
              <a:buChar char="§"/>
              <a:defRPr/>
            </a:pPr>
            <a:r>
              <a:rPr lang="en-US" sz="1300" kern="0" dirty="0">
                <a:solidFill>
                  <a:schemeClr val="tx2"/>
                </a:solidFill>
                <a:latin typeface="+mj-lt"/>
                <a:ea typeface="+mn-ea"/>
                <a:cs typeface="Calibri" pitchFamily="34" charset="0"/>
              </a:rPr>
              <a:t>Dedicated RM mapping for all the regional offices</a:t>
            </a:r>
          </a:p>
        </p:txBody>
      </p:sp>
      <p:pic>
        <p:nvPicPr>
          <p:cNvPr id="22537" name="Picture 2"/>
          <p:cNvPicPr>
            <a:picLocks noChangeAspect="1" noChangeArrowheads="1"/>
          </p:cNvPicPr>
          <p:nvPr/>
        </p:nvPicPr>
        <p:blipFill>
          <a:blip r:embed="rId4"/>
          <a:srcRect/>
          <a:stretch>
            <a:fillRect/>
          </a:stretch>
        </p:blipFill>
        <p:spPr bwMode="auto">
          <a:xfrm>
            <a:off x="6179763" y="4759820"/>
            <a:ext cx="2053172" cy="1400862"/>
          </a:xfrm>
          <a:prstGeom prst="rect">
            <a:avLst/>
          </a:prstGeom>
          <a:noFill/>
          <a:ln w="9525">
            <a:noFill/>
            <a:miter lim="800000"/>
            <a:headEnd/>
            <a:tailEnd/>
          </a:ln>
        </p:spPr>
      </p:pic>
      <p:cxnSp>
        <p:nvCxnSpPr>
          <p:cNvPr id="22538" name="Straight Connector 11"/>
          <p:cNvCxnSpPr>
            <a:cxnSpLocks noChangeShapeType="1"/>
          </p:cNvCxnSpPr>
          <p:nvPr/>
        </p:nvCxnSpPr>
        <p:spPr bwMode="auto">
          <a:xfrm>
            <a:off x="391818" y="2588484"/>
            <a:ext cx="8360365" cy="1556"/>
          </a:xfrm>
          <a:prstGeom prst="line">
            <a:avLst/>
          </a:prstGeom>
          <a:noFill/>
          <a:ln w="25400" algn="ctr">
            <a:solidFill>
              <a:schemeClr val="tx2"/>
            </a:solidFill>
            <a:round/>
            <a:headEnd/>
            <a:tailEnd/>
          </a:ln>
        </p:spPr>
      </p:cxnSp>
      <p:cxnSp>
        <p:nvCxnSpPr>
          <p:cNvPr id="22539" name="Straight Connector 13"/>
          <p:cNvCxnSpPr>
            <a:cxnSpLocks noChangeShapeType="1"/>
          </p:cNvCxnSpPr>
          <p:nvPr/>
        </p:nvCxnSpPr>
        <p:spPr bwMode="auto">
          <a:xfrm>
            <a:off x="338226" y="4479647"/>
            <a:ext cx="8467549" cy="1557"/>
          </a:xfrm>
          <a:prstGeom prst="line">
            <a:avLst/>
          </a:prstGeom>
          <a:noFill/>
          <a:ln w="25400" algn="ctr">
            <a:solidFill>
              <a:schemeClr val="tx2"/>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down)">
                                      <p:cBhvr>
                                        <p:cTn id="7" dur="1000"/>
                                        <p:tgtEl>
                                          <p:spTgt spid="6">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down)">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p:bldLst>
  </p:timing>
</p:sld>
</file>

<file path=ppt/theme/theme1.xml><?xml version="1.0" encoding="utf-8"?>
<a:theme xmlns:a="http://schemas.openxmlformats.org/drawingml/2006/main" name="~0598346">
  <a:themeElements>
    <a:clrScheme name="Blank Presentation 13">
      <a:dk1>
        <a:srgbClr val="000000"/>
      </a:dk1>
      <a:lt1>
        <a:srgbClr val="FFFFFF"/>
      </a:lt1>
      <a:dk2>
        <a:srgbClr val="13518F"/>
      </a:dk2>
      <a:lt2>
        <a:srgbClr val="808080"/>
      </a:lt2>
      <a:accent1>
        <a:srgbClr val="8CC63F"/>
      </a:accent1>
      <a:accent2>
        <a:srgbClr val="0091D5"/>
      </a:accent2>
      <a:accent3>
        <a:srgbClr val="FFFFFF"/>
      </a:accent3>
      <a:accent4>
        <a:srgbClr val="000000"/>
      </a:accent4>
      <a:accent5>
        <a:srgbClr val="C5DFAF"/>
      </a:accent5>
      <a:accent6>
        <a:srgbClr val="0083C1"/>
      </a:accent6>
      <a:hlink>
        <a:srgbClr val="81CBEE"/>
      </a:hlink>
      <a:folHlink>
        <a:srgbClr val="4F692D"/>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13518F"/>
        </a:dk2>
        <a:lt2>
          <a:srgbClr val="808080"/>
        </a:lt2>
        <a:accent1>
          <a:srgbClr val="8CC63F"/>
        </a:accent1>
        <a:accent2>
          <a:srgbClr val="0091D5"/>
        </a:accent2>
        <a:accent3>
          <a:srgbClr val="FFFFFF"/>
        </a:accent3>
        <a:accent4>
          <a:srgbClr val="000000"/>
        </a:accent4>
        <a:accent5>
          <a:srgbClr val="C5DFAF"/>
        </a:accent5>
        <a:accent6>
          <a:srgbClr val="0083C1"/>
        </a:accent6>
        <a:hlink>
          <a:srgbClr val="81CBEE"/>
        </a:hlink>
        <a:folHlink>
          <a:srgbClr val="4F69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14076</TotalTime>
  <Words>1507</Words>
  <Application>Microsoft Office PowerPoint</Application>
  <PresentationFormat>On-screen Show (4:3)</PresentationFormat>
  <Paragraphs>347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~0598346</vt:lpstr>
      <vt:lpstr>PowerPoint Presentation</vt:lpstr>
      <vt:lpstr>Content</vt:lpstr>
      <vt:lpstr>Annuity and the 4 available options</vt:lpstr>
      <vt:lpstr>Annuity and the 4 available options</vt:lpstr>
      <vt:lpstr>Monthly Annuity Rate</vt:lpstr>
      <vt:lpstr>Service Excellence</vt:lpstr>
      <vt:lpstr>PowerPoint Presentation</vt:lpstr>
      <vt:lpstr>PowerPoint Presentation</vt:lpstr>
      <vt:lpstr>Post Policy Set-up</vt:lpstr>
      <vt:lpstr>Plan of Action</vt:lpstr>
      <vt:lpstr>Annuity Setup Stage</vt:lpstr>
      <vt:lpstr>HDFC Life Manpower Support to SAIL</vt:lpstr>
      <vt:lpstr>Nodal officer wise HDFC  life RM Mapped</vt:lpstr>
      <vt:lpstr>Existing CPSU Clientele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arter</dc:creator>
  <cp:lastModifiedBy>R.A SIDDIQUI</cp:lastModifiedBy>
  <cp:revision>857</cp:revision>
  <dcterms:created xsi:type="dcterms:W3CDTF">2014-04-11T05:07:39Z</dcterms:created>
  <dcterms:modified xsi:type="dcterms:W3CDTF">2021-08-23T10:59:32Z</dcterms:modified>
</cp:coreProperties>
</file>